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7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handoutMasters/handoutMaster1.xml" ContentType="application/vnd.openxmlformats-officedocument.presentationml.handoutMaster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Layouts/slideLayout8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7"/>
  </p:notesMasterIdLst>
  <p:handoutMasterIdLst>
    <p:handoutMasterId r:id="rId68"/>
  </p:handoutMasterIdLst>
  <p:sldIdLst>
    <p:sldId id="257" r:id="rId2"/>
    <p:sldId id="258" r:id="rId3"/>
    <p:sldId id="256" r:id="rId4"/>
    <p:sldId id="259" r:id="rId5"/>
    <p:sldId id="291" r:id="rId6"/>
    <p:sldId id="330" r:id="rId7"/>
    <p:sldId id="331" r:id="rId8"/>
    <p:sldId id="292" r:id="rId9"/>
    <p:sldId id="293" r:id="rId10"/>
    <p:sldId id="294" r:id="rId11"/>
    <p:sldId id="332" r:id="rId12"/>
    <p:sldId id="295" r:id="rId13"/>
    <p:sldId id="296" r:id="rId14"/>
    <p:sldId id="297" r:id="rId15"/>
    <p:sldId id="333" r:id="rId16"/>
    <p:sldId id="298" r:id="rId17"/>
    <p:sldId id="299" r:id="rId18"/>
    <p:sldId id="300" r:id="rId19"/>
    <p:sldId id="301" r:id="rId20"/>
    <p:sldId id="302" r:id="rId21"/>
    <p:sldId id="303" r:id="rId22"/>
    <p:sldId id="304" r:id="rId23"/>
    <p:sldId id="305" r:id="rId24"/>
    <p:sldId id="306" r:id="rId25"/>
    <p:sldId id="307" r:id="rId26"/>
    <p:sldId id="334" r:id="rId27"/>
    <p:sldId id="308" r:id="rId28"/>
    <p:sldId id="335" r:id="rId29"/>
    <p:sldId id="309" r:id="rId30"/>
    <p:sldId id="310" r:id="rId31"/>
    <p:sldId id="311" r:id="rId32"/>
    <p:sldId id="312" r:id="rId33"/>
    <p:sldId id="336" r:id="rId34"/>
    <p:sldId id="313" r:id="rId35"/>
    <p:sldId id="314" r:id="rId36"/>
    <p:sldId id="315" r:id="rId37"/>
    <p:sldId id="316" r:id="rId38"/>
    <p:sldId id="318" r:id="rId39"/>
    <p:sldId id="317" r:id="rId40"/>
    <p:sldId id="337" r:id="rId41"/>
    <p:sldId id="338" r:id="rId42"/>
    <p:sldId id="339" r:id="rId43"/>
    <p:sldId id="340" r:id="rId44"/>
    <p:sldId id="341" r:id="rId45"/>
    <p:sldId id="319" r:id="rId46"/>
    <p:sldId id="351" r:id="rId47"/>
    <p:sldId id="342" r:id="rId48"/>
    <p:sldId id="320" r:id="rId49"/>
    <p:sldId id="321" r:id="rId50"/>
    <p:sldId id="322" r:id="rId51"/>
    <p:sldId id="323" r:id="rId52"/>
    <p:sldId id="324" r:id="rId53"/>
    <p:sldId id="343" r:id="rId54"/>
    <p:sldId id="325" r:id="rId55"/>
    <p:sldId id="326" r:id="rId56"/>
    <p:sldId id="344" r:id="rId57"/>
    <p:sldId id="327" r:id="rId58"/>
    <p:sldId id="345" r:id="rId59"/>
    <p:sldId id="346" r:id="rId60"/>
    <p:sldId id="328" r:id="rId61"/>
    <p:sldId id="347" r:id="rId62"/>
    <p:sldId id="348" r:id="rId63"/>
    <p:sldId id="329" r:id="rId64"/>
    <p:sldId id="349" r:id="rId65"/>
    <p:sldId id="350" r:id="rId66"/>
  </p:sldIdLst>
  <p:sldSz cx="9144000" cy="6858000" type="screen4x3"/>
  <p:notesSz cx="6858000" cy="9144000"/>
  <p:defaultTextStyle>
    <a:defPPr>
      <a:defRPr lang="nl-NL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008000"/>
    <a:srgbClr val="FF6600"/>
    <a:srgbClr val="FF3300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80" d="100"/>
          <a:sy n="80" d="100"/>
        </p:scale>
        <p:origin x="-1674" y="-25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nl-NL"/>
          </a:p>
        </p:txBody>
      </p:sp>
      <p:sp>
        <p:nvSpPr>
          <p:cNvPr id="9318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nl-NL"/>
          </a:p>
        </p:txBody>
      </p:sp>
      <p:sp>
        <p:nvSpPr>
          <p:cNvPr id="9318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nl-NL"/>
          </a:p>
        </p:txBody>
      </p:sp>
      <p:sp>
        <p:nvSpPr>
          <p:cNvPr id="9318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0CD9B2FE-8C6A-4EBA-BEC2-5BF54EA73632}" type="slidenum">
              <a:rPr lang="nl-NL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xmlns="" val="19390097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nl-NL"/>
          </a:p>
        </p:txBody>
      </p:sp>
      <p:sp>
        <p:nvSpPr>
          <p:cNvPr id="10342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nl-NL"/>
          </a:p>
        </p:txBody>
      </p:sp>
      <p:sp>
        <p:nvSpPr>
          <p:cNvPr id="10342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xmlns="" val="1"/>
            </a:ext>
          </a:extLst>
        </p:spPr>
      </p:sp>
      <p:sp>
        <p:nvSpPr>
          <p:cNvPr id="10342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l-NL" smtClean="0"/>
              <a:t>Click to edit Master text styles</a:t>
            </a:r>
          </a:p>
          <a:p>
            <a:pPr lvl="1"/>
            <a:r>
              <a:rPr lang="nl-NL" smtClean="0"/>
              <a:t>Second level</a:t>
            </a:r>
          </a:p>
          <a:p>
            <a:pPr lvl="2"/>
            <a:r>
              <a:rPr lang="nl-NL" smtClean="0"/>
              <a:t>Third level</a:t>
            </a:r>
          </a:p>
          <a:p>
            <a:pPr lvl="3"/>
            <a:r>
              <a:rPr lang="nl-NL" smtClean="0"/>
              <a:t>Fourth level</a:t>
            </a:r>
          </a:p>
          <a:p>
            <a:pPr lvl="4"/>
            <a:r>
              <a:rPr lang="nl-NL" smtClean="0"/>
              <a:t>Fifth level</a:t>
            </a:r>
          </a:p>
        </p:txBody>
      </p:sp>
      <p:sp>
        <p:nvSpPr>
          <p:cNvPr id="10343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nl-NL"/>
          </a:p>
        </p:txBody>
      </p:sp>
      <p:sp>
        <p:nvSpPr>
          <p:cNvPr id="10343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E714295E-FE3D-43DB-B804-8B652865531F}" type="slidenum">
              <a:rPr lang="nl-NL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xmlns="" val="154136121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dirty="0" smtClean="0"/>
              <a:t>Attributen zijn de waarden toegekend aan de pixels.</a:t>
            </a: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14295E-FE3D-43DB-B804-8B652865531F}" type="slidenum">
              <a:rPr lang="nl-NL" smtClean="0"/>
              <a:pPr/>
              <a:t>12</a:t>
            </a:fld>
            <a:endParaRPr lang="nl-NL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dirty="0" smtClean="0"/>
              <a:t>Polygoon = vlak</a:t>
            </a: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14295E-FE3D-43DB-B804-8B652865531F}" type="slidenum">
              <a:rPr lang="nl-NL" smtClean="0"/>
              <a:pPr/>
              <a:t>27</a:t>
            </a:fld>
            <a:endParaRPr lang="nl-NL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dirty="0" smtClean="0"/>
              <a:t>e) TIN = </a:t>
            </a:r>
            <a:r>
              <a:rPr lang="nl-BE" dirty="0" err="1" smtClean="0"/>
              <a:t>Triangular</a:t>
            </a:r>
            <a:r>
              <a:rPr lang="nl-BE" dirty="0" smtClean="0"/>
              <a:t> </a:t>
            </a:r>
            <a:r>
              <a:rPr lang="nl-BE" dirty="0" err="1" smtClean="0"/>
              <a:t>Irregular</a:t>
            </a:r>
            <a:r>
              <a:rPr lang="nl-BE" baseline="0" dirty="0" smtClean="0"/>
              <a:t> </a:t>
            </a:r>
            <a:r>
              <a:rPr lang="nl-BE" baseline="0" dirty="0" err="1" smtClean="0"/>
              <a:t>Network</a:t>
            </a: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14295E-FE3D-43DB-B804-8B652865531F}" type="slidenum">
              <a:rPr lang="nl-NL" smtClean="0"/>
              <a:pPr/>
              <a:t>33</a:t>
            </a:fld>
            <a:endParaRPr lang="nl-NL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smtClean="0"/>
              <a:t>Ingrid </a:t>
            </a:r>
            <a:r>
              <a:rPr lang="nl-BE" dirty="0" err="1" smtClean="0"/>
              <a:t>Daubechie</a:t>
            </a: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14295E-FE3D-43DB-B804-8B652865531F}" type="slidenum">
              <a:rPr lang="nl-NL" smtClean="0"/>
              <a:pPr/>
              <a:t>39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xmlns="" val="3512314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dirty="0" err="1" smtClean="0"/>
              <a:t>Controlled</a:t>
            </a:r>
            <a:r>
              <a:rPr lang="nl-BE" dirty="0" smtClean="0"/>
              <a:t> </a:t>
            </a:r>
            <a:r>
              <a:rPr lang="nl-BE" dirty="0" err="1" smtClean="0"/>
              <a:t>variation</a:t>
            </a:r>
            <a:r>
              <a:rPr lang="nl-BE" dirty="0" smtClean="0"/>
              <a:t>: meestal cyclisch</a:t>
            </a:r>
          </a:p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14295E-FE3D-43DB-B804-8B652865531F}" type="slidenum">
              <a:rPr lang="nl-NL" smtClean="0"/>
              <a:pPr/>
              <a:t>48</a:t>
            </a:fld>
            <a:endParaRPr lang="nl-NL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dirty="0" smtClean="0"/>
              <a:t>P = Punt</a:t>
            </a:r>
          </a:p>
          <a:p>
            <a:r>
              <a:rPr lang="nl-BE" dirty="0" smtClean="0"/>
              <a:t>L = Lijn</a:t>
            </a:r>
          </a:p>
          <a:p>
            <a:r>
              <a:rPr lang="nl-BE" dirty="0" smtClean="0"/>
              <a:t>O = Object</a:t>
            </a:r>
          </a:p>
          <a:p>
            <a:r>
              <a:rPr lang="nl-BE" dirty="0" smtClean="0"/>
              <a:t>V =</a:t>
            </a:r>
            <a:r>
              <a:rPr lang="nl-BE" baseline="0" dirty="0" smtClean="0"/>
              <a:t> V</a:t>
            </a:r>
            <a:r>
              <a:rPr lang="nl-BE" dirty="0" smtClean="0"/>
              <a:t>olume</a:t>
            </a: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14295E-FE3D-43DB-B804-8B652865531F}" type="slidenum">
              <a:rPr lang="nl-NL" smtClean="0"/>
              <a:pPr/>
              <a:t>50</a:t>
            </a:fld>
            <a:endParaRPr lang="nl-NL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F970AF1-CA51-42BA-91CB-4CFD1338CE67}" type="slidenum">
              <a:rPr lang="nl-NL"/>
              <a:pPr/>
              <a:t>60</a:t>
            </a:fld>
            <a:endParaRPr lang="nl-NL"/>
          </a:p>
        </p:txBody>
      </p:sp>
      <p:sp>
        <p:nvSpPr>
          <p:cNvPr id="1054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54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nl-BE"/>
              <a:t>Deductie: gevolgtrekking uit het algemene naar het bijzondere (vb: als het regen wordt buiten alles nat, de auto staat buiten en het regent, dus...); Inductie: afleiden van zo algemeen mogelijke regels uit een verzameling specifieke gevallen (vb: de eerste eend is bruin, de tweede is bruin,...de laatste eend is bruin: dus alle eenden in park zijn bruin) </a:t>
            </a:r>
            <a:endParaRPr lang="nl-NL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409A671-903E-49AC-8D07-1A77C198C54F}" type="slidenum">
              <a:rPr lang="nl-NL"/>
              <a:pPr/>
              <a:t>63</a:t>
            </a:fld>
            <a:endParaRPr lang="nl-NL"/>
          </a:p>
        </p:txBody>
      </p:sp>
      <p:sp>
        <p:nvSpPr>
          <p:cNvPr id="1044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4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err="1"/>
              <a:t>Multicollinariteit</a:t>
            </a:r>
            <a:r>
              <a:rPr lang="nl-BE" dirty="0"/>
              <a:t>: Correlatie van twee of meerdere onafhankelijke variabelen in het regressiemodel</a:t>
            </a:r>
            <a:endParaRPr lang="nl-NL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nl-NL" smtClean="0"/>
              <a:t>Klik om de stijl te bewerken</a:t>
            </a:r>
            <a:endParaRPr lang="nl-BE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nl-NL" smtClean="0"/>
              <a:t>Klik om de ondertitelstijl van het model te bewerken</a:t>
            </a:r>
            <a:endParaRPr lang="nl-BE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8876C4F-05F4-40A6-A179-C4AEBFCFBDFA}" type="slidenum">
              <a:rPr lang="nl-NL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xmlns="" val="33307597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BE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BE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E0754EE-AB3B-44B2-B3EB-6B6AE537F65D}" type="slidenum">
              <a:rPr lang="nl-NL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xmlns="" val="15859095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nl-NL" smtClean="0"/>
              <a:t>Klik om de stijl te bewerken</a:t>
            </a:r>
            <a:endParaRPr lang="nl-BE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BE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8BABC94-765B-494E-A9BE-8E51BFAD73F4}" type="slidenum">
              <a:rPr lang="nl-NL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xmlns="" val="42651902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BE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71FBE53-FED3-4A7C-918E-CB866E46157A}" type="slidenum">
              <a:rPr lang="nl-NL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xmlns="" val="25360895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nl-NL" smtClean="0"/>
              <a:t>Klik om de stijl te bewerken</a:t>
            </a:r>
            <a:endParaRPr lang="nl-B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4755B80-ACD5-40DB-9C2B-95F2FBF51589}" type="slidenum">
              <a:rPr lang="nl-NL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xmlns="" val="12042076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BE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BE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437E0B7-E125-421D-8B5B-38E9551A2D30}" type="slidenum">
              <a:rPr lang="nl-NL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xmlns="" val="3902211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smtClean="0"/>
              <a:t>Klik om de stijl te bewerken</a:t>
            </a:r>
            <a:endParaRPr lang="nl-B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BE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BE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nl-NL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nl-NL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A4E5C6C-52F7-4B2F-A1E7-90482F574466}" type="slidenum">
              <a:rPr lang="nl-NL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xmlns="" val="1262109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B99A727-3F4D-4B94-AC06-23BBCE006837}" type="slidenum">
              <a:rPr lang="nl-NL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xmlns="" val="26073483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nl-NL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76F798A-D18E-430A-A8E3-48F8FB053D00}" type="slidenum">
              <a:rPr lang="nl-NL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xmlns="" val="18506631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NL" smtClean="0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BE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6E7D1FC-2E2D-4F9F-95B9-AA4E9A132A94}" type="slidenum">
              <a:rPr lang="nl-NL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xmlns="" val="26373425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NL" smtClean="0"/>
              <a:t>Klik om de stijl te bewerken</a:t>
            </a:r>
            <a:endParaRPr lang="nl-BE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BE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DBE1660-E93D-4405-A454-2AE47577E177}" type="slidenum">
              <a:rPr lang="nl-NL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xmlns="" val="8092303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nl-NL" smtClean="0"/>
              <a:t>Klik om het opmaakprofiel te bewerken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l-NL" smtClean="0"/>
              <a:t>Klik om de opmaakprofielen van de modeltekst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endParaRPr lang="nl-NL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nl-NL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FE800AB5-43E8-4528-B870-2445B469BB25}" type="slidenum">
              <a:rPr lang="nl-NL"/>
              <a:pPr/>
              <a:t>‹nr.›</a:t>
            </a:fld>
            <a:endParaRPr lang="nl-N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74BCB-6028-4D53-B54E-8A7BD02F5880}" type="slidenum">
              <a:rPr lang="nl-NL"/>
              <a:pPr/>
              <a:t>1</a:t>
            </a:fld>
            <a:endParaRPr lang="nl-NL"/>
          </a:p>
        </p:txBody>
      </p:sp>
      <p:pic>
        <p:nvPicPr>
          <p:cNvPr id="3080" name="Picture 8" descr="earth-640x480-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077" name="Text Box 5"/>
          <p:cNvSpPr txBox="1">
            <a:spLocks noChangeArrowheads="1"/>
          </p:cNvSpPr>
          <p:nvPr/>
        </p:nvSpPr>
        <p:spPr bwMode="auto">
          <a:xfrm>
            <a:off x="611188" y="188913"/>
            <a:ext cx="698500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BE" sz="3200">
                <a:solidFill>
                  <a:schemeClr val="bg1"/>
                </a:solidFill>
              </a:rPr>
              <a:t>LANDINFORMATIESYSTEMEN</a:t>
            </a:r>
            <a:endParaRPr lang="nl-NL" sz="3200">
              <a:solidFill>
                <a:schemeClr val="bg1"/>
              </a:solidFill>
            </a:endParaRPr>
          </a:p>
        </p:txBody>
      </p:sp>
      <p:pic>
        <p:nvPicPr>
          <p:cNvPr id="3078" name="Picture 6" descr="logo_UA_hor_kl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5873750"/>
            <a:ext cx="3059113" cy="984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079" name="Text Box 7"/>
          <p:cNvSpPr txBox="1">
            <a:spLocks noChangeArrowheads="1"/>
          </p:cNvSpPr>
          <p:nvPr/>
        </p:nvSpPr>
        <p:spPr bwMode="auto">
          <a:xfrm>
            <a:off x="5795963" y="6381750"/>
            <a:ext cx="3348037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BE">
                <a:solidFill>
                  <a:schemeClr val="bg1"/>
                </a:solidFill>
              </a:rPr>
              <a:t>Les 2</a:t>
            </a:r>
            <a:endParaRPr lang="nl-NL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F4957-D606-4269-8641-3DD9F64F6035}" type="slidenum">
              <a:rPr lang="nl-NL"/>
              <a:pPr/>
              <a:t>10</a:t>
            </a:fld>
            <a:endParaRPr lang="nl-NL"/>
          </a:p>
        </p:txBody>
      </p:sp>
      <p:sp>
        <p:nvSpPr>
          <p:cNvPr id="40962" name="Rectangle 2"/>
          <p:cNvSpPr>
            <a:spLocks noChangeArrowheads="1"/>
          </p:cNvSpPr>
          <p:nvPr/>
        </p:nvSpPr>
        <p:spPr bwMode="auto">
          <a:xfrm>
            <a:off x="0" y="0"/>
            <a:ext cx="9144000" cy="1196975"/>
          </a:xfrm>
          <a:prstGeom prst="rect">
            <a:avLst/>
          </a:prstGeom>
          <a:gradFill rotWithShape="1">
            <a:gsLst>
              <a:gs pos="0">
                <a:schemeClr val="bg2">
                  <a:gamma/>
                  <a:shade val="46275"/>
                  <a:invGamma/>
                </a:schemeClr>
              </a:gs>
              <a:gs pos="100000">
                <a:schemeClr val="bg2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pic>
        <p:nvPicPr>
          <p:cNvPr id="40963" name="Picture 3" descr="earth-640x480-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47813" cy="116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0964" name="Rectangle 4"/>
          <p:cNvSpPr>
            <a:spLocks noChangeArrowheads="1"/>
          </p:cNvSpPr>
          <p:nvPr/>
        </p:nvSpPr>
        <p:spPr bwMode="auto">
          <a:xfrm>
            <a:off x="0" y="6524625"/>
            <a:ext cx="6372225" cy="333375"/>
          </a:xfrm>
          <a:prstGeom prst="rect">
            <a:avLst/>
          </a:prstGeom>
          <a:solidFill>
            <a:srgbClr val="FF33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sp>
        <p:nvSpPr>
          <p:cNvPr id="40965" name="Text Box 5"/>
          <p:cNvSpPr txBox="1">
            <a:spLocks noChangeArrowheads="1"/>
          </p:cNvSpPr>
          <p:nvPr/>
        </p:nvSpPr>
        <p:spPr bwMode="auto">
          <a:xfrm>
            <a:off x="1476375" y="2205038"/>
            <a:ext cx="7127875" cy="1625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10000"/>
              </a:spcBef>
              <a:buFontTx/>
              <a:buBlip>
                <a:blip r:embed="rId3"/>
              </a:buBlip>
            </a:pPr>
            <a:r>
              <a:rPr lang="fr-BE" sz="2400"/>
              <a:t>Ze zijn zelden perfect</a:t>
            </a:r>
          </a:p>
          <a:p>
            <a:pPr lvl="1">
              <a:spcBef>
                <a:spcPct val="10000"/>
              </a:spcBef>
            </a:pPr>
            <a:r>
              <a:rPr lang="fr-BE" sz="2400"/>
              <a:t>-details kunnen niet relevant zijn, of te duur of te volumineus om vast te leggen</a:t>
            </a:r>
          </a:p>
          <a:p>
            <a:pPr>
              <a:spcBef>
                <a:spcPct val="10000"/>
              </a:spcBef>
              <a:buFontTx/>
              <a:buBlip>
                <a:blip r:embed="rId3"/>
              </a:buBlip>
            </a:pPr>
            <a:r>
              <a:rPr lang="fr-BE" sz="2400"/>
              <a:t>Het is belangrijk de beperkingen te kennen</a:t>
            </a:r>
          </a:p>
        </p:txBody>
      </p:sp>
      <p:sp>
        <p:nvSpPr>
          <p:cNvPr id="40967" name="Text Box 7"/>
          <p:cNvSpPr txBox="1">
            <a:spLocks noChangeArrowheads="1"/>
          </p:cNvSpPr>
          <p:nvPr/>
        </p:nvSpPr>
        <p:spPr bwMode="auto">
          <a:xfrm>
            <a:off x="755650" y="1484313"/>
            <a:ext cx="6553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BE" sz="2400" i="1">
                <a:solidFill>
                  <a:srgbClr val="FF6600"/>
                </a:solidFill>
              </a:rPr>
              <a:t>Precisie van ‘representations’</a:t>
            </a:r>
            <a:endParaRPr lang="nl-NL" sz="2400" i="1">
              <a:solidFill>
                <a:srgbClr val="FF6600"/>
              </a:solidFill>
            </a:endParaRPr>
          </a:p>
        </p:txBody>
      </p:sp>
      <p:sp>
        <p:nvSpPr>
          <p:cNvPr id="40968" name="Text Box 8"/>
          <p:cNvSpPr txBox="1">
            <a:spLocks noChangeArrowheads="1"/>
          </p:cNvSpPr>
          <p:nvPr/>
        </p:nvSpPr>
        <p:spPr bwMode="auto">
          <a:xfrm>
            <a:off x="0" y="6524625"/>
            <a:ext cx="630078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BE">
                <a:solidFill>
                  <a:schemeClr val="bg1"/>
                </a:solidFill>
              </a:rPr>
              <a:t>HFDSTK 2 – VOORSTELLING VAN GI</a:t>
            </a:r>
            <a:endParaRPr lang="nl-NL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755B0-A158-469A-A944-DB05B72F55F4}" type="slidenum">
              <a:rPr lang="nl-NL"/>
              <a:pPr/>
              <a:t>11</a:t>
            </a:fld>
            <a:endParaRPr lang="nl-NL"/>
          </a:p>
        </p:txBody>
      </p:sp>
      <p:sp>
        <p:nvSpPr>
          <p:cNvPr id="79874" name="Rectangle 2"/>
          <p:cNvSpPr>
            <a:spLocks noChangeArrowheads="1"/>
          </p:cNvSpPr>
          <p:nvPr/>
        </p:nvSpPr>
        <p:spPr bwMode="auto">
          <a:xfrm>
            <a:off x="0" y="0"/>
            <a:ext cx="9144000" cy="1196975"/>
          </a:xfrm>
          <a:prstGeom prst="rect">
            <a:avLst/>
          </a:prstGeom>
          <a:gradFill rotWithShape="1">
            <a:gsLst>
              <a:gs pos="0">
                <a:schemeClr val="bg2">
                  <a:gamma/>
                  <a:shade val="46275"/>
                  <a:invGamma/>
                </a:schemeClr>
              </a:gs>
              <a:gs pos="100000">
                <a:schemeClr val="bg2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pic>
        <p:nvPicPr>
          <p:cNvPr id="79875" name="Picture 3" descr="earth-640x480-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47813" cy="116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79876" name="Rectangle 4"/>
          <p:cNvSpPr>
            <a:spLocks noChangeArrowheads="1"/>
          </p:cNvSpPr>
          <p:nvPr/>
        </p:nvSpPr>
        <p:spPr bwMode="auto">
          <a:xfrm>
            <a:off x="0" y="6524625"/>
            <a:ext cx="6372225" cy="333375"/>
          </a:xfrm>
          <a:prstGeom prst="rect">
            <a:avLst/>
          </a:prstGeom>
          <a:solidFill>
            <a:srgbClr val="FF33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sp>
        <p:nvSpPr>
          <p:cNvPr id="79877" name="Text Box 5"/>
          <p:cNvSpPr txBox="1">
            <a:spLocks noChangeArrowheads="1"/>
          </p:cNvSpPr>
          <p:nvPr/>
        </p:nvSpPr>
        <p:spPr bwMode="auto">
          <a:xfrm>
            <a:off x="1476375" y="2205038"/>
            <a:ext cx="7127875" cy="1589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10000"/>
              </a:spcBef>
              <a:buFontTx/>
              <a:buBlip>
                <a:blip r:embed="rId3"/>
              </a:buBlip>
            </a:pPr>
            <a:r>
              <a:rPr lang="fr-BE" sz="2400"/>
              <a:t>Belangrijke GIS ‘representation issues’ zijn: wat en hoe voor te stellen</a:t>
            </a:r>
          </a:p>
          <a:p>
            <a:pPr>
              <a:spcBef>
                <a:spcPct val="10000"/>
              </a:spcBef>
              <a:buFontTx/>
              <a:buBlip>
                <a:blip r:embed="rId3"/>
              </a:buBlip>
            </a:pPr>
            <a:r>
              <a:rPr lang="fr-BE" sz="2400"/>
              <a:t>Vele plannen kunnen eerst uitgeprobeerd worden op modellen en ‘representations’</a:t>
            </a:r>
          </a:p>
        </p:txBody>
      </p:sp>
      <p:sp>
        <p:nvSpPr>
          <p:cNvPr id="79878" name="Text Box 6"/>
          <p:cNvSpPr txBox="1">
            <a:spLocks noChangeArrowheads="1"/>
          </p:cNvSpPr>
          <p:nvPr/>
        </p:nvSpPr>
        <p:spPr bwMode="auto">
          <a:xfrm>
            <a:off x="755650" y="1484313"/>
            <a:ext cx="6553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BE" sz="2400" i="1">
                <a:solidFill>
                  <a:srgbClr val="FF6600"/>
                </a:solidFill>
              </a:rPr>
              <a:t>‘Representations’ voor wat en voor wie?</a:t>
            </a:r>
            <a:endParaRPr lang="nl-NL" sz="2400" i="1">
              <a:solidFill>
                <a:srgbClr val="FF6600"/>
              </a:solidFill>
            </a:endParaRPr>
          </a:p>
        </p:txBody>
      </p:sp>
      <p:sp>
        <p:nvSpPr>
          <p:cNvPr id="79879" name="Text Box 7"/>
          <p:cNvSpPr txBox="1">
            <a:spLocks noChangeArrowheads="1"/>
          </p:cNvSpPr>
          <p:nvPr/>
        </p:nvSpPr>
        <p:spPr bwMode="auto">
          <a:xfrm>
            <a:off x="0" y="6524625"/>
            <a:ext cx="630078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BE">
                <a:solidFill>
                  <a:schemeClr val="bg1"/>
                </a:solidFill>
              </a:rPr>
              <a:t>HFDSTK 2 – VOORSTELLING VAN GI</a:t>
            </a:r>
            <a:endParaRPr lang="nl-NL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31B89-3348-4FB3-A645-B4746AFC9998}" type="slidenum">
              <a:rPr lang="nl-NL"/>
              <a:pPr/>
              <a:t>12</a:t>
            </a:fld>
            <a:endParaRPr lang="nl-NL"/>
          </a:p>
        </p:txBody>
      </p:sp>
      <p:sp>
        <p:nvSpPr>
          <p:cNvPr id="41986" name="Rectangle 2"/>
          <p:cNvSpPr>
            <a:spLocks noChangeArrowheads="1"/>
          </p:cNvSpPr>
          <p:nvPr/>
        </p:nvSpPr>
        <p:spPr bwMode="auto">
          <a:xfrm>
            <a:off x="0" y="0"/>
            <a:ext cx="9144000" cy="1196975"/>
          </a:xfrm>
          <a:prstGeom prst="rect">
            <a:avLst/>
          </a:prstGeom>
          <a:gradFill rotWithShape="1">
            <a:gsLst>
              <a:gs pos="0">
                <a:schemeClr val="bg2">
                  <a:gamma/>
                  <a:shade val="46275"/>
                  <a:invGamma/>
                </a:schemeClr>
              </a:gs>
              <a:gs pos="100000">
                <a:schemeClr val="bg2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pic>
        <p:nvPicPr>
          <p:cNvPr id="41987" name="Picture 3" descr="earth-640x480-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47813" cy="116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1988" name="Rectangle 4"/>
          <p:cNvSpPr>
            <a:spLocks noChangeArrowheads="1"/>
          </p:cNvSpPr>
          <p:nvPr/>
        </p:nvSpPr>
        <p:spPr bwMode="auto">
          <a:xfrm>
            <a:off x="0" y="6524625"/>
            <a:ext cx="6372225" cy="333375"/>
          </a:xfrm>
          <a:prstGeom prst="rect">
            <a:avLst/>
          </a:prstGeom>
          <a:solidFill>
            <a:srgbClr val="FF33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sp>
        <p:nvSpPr>
          <p:cNvPr id="41989" name="Text Box 5"/>
          <p:cNvSpPr txBox="1">
            <a:spLocks noChangeArrowheads="1"/>
          </p:cNvSpPr>
          <p:nvPr/>
        </p:nvSpPr>
        <p:spPr bwMode="auto">
          <a:xfrm>
            <a:off x="1476375" y="2205038"/>
            <a:ext cx="7127875" cy="425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10000"/>
              </a:spcBef>
              <a:buFontTx/>
              <a:buBlip>
                <a:blip r:embed="rId4"/>
              </a:buBlip>
            </a:pPr>
            <a:r>
              <a:rPr lang="fr-BE" sz="2400"/>
              <a:t>GI maakt een link tussen een bepaalde plaats (en soms tijd) met een eigenschap van de plaats (en soms het tijdstip)</a:t>
            </a:r>
          </a:p>
          <a:p>
            <a:pPr lvl="1">
              <a:spcBef>
                <a:spcPct val="10000"/>
              </a:spcBef>
            </a:pPr>
            <a:r>
              <a:rPr lang="fr-BE" sz="2400"/>
              <a:t>- «de temperatuur op 34 NB, 120 WL om 12.00u plaatselijke tijd, was op 12/02/99 18°C»</a:t>
            </a:r>
          </a:p>
          <a:p>
            <a:pPr>
              <a:spcBef>
                <a:spcPct val="10000"/>
              </a:spcBef>
              <a:buFontTx/>
              <a:buBlip>
                <a:blip r:embed="rId4"/>
              </a:buBlip>
            </a:pPr>
            <a:r>
              <a:rPr lang="fr-BE" sz="2400"/>
              <a:t>Het potentieel aantal eigenschappen is enorm groot</a:t>
            </a:r>
          </a:p>
          <a:p>
            <a:pPr lvl="1">
              <a:spcBef>
                <a:spcPct val="10000"/>
              </a:spcBef>
            </a:pPr>
            <a:r>
              <a:rPr lang="fr-BE" sz="2400"/>
              <a:t>-de GIS term voor die eigenschappen is </a:t>
            </a:r>
            <a:r>
              <a:rPr lang="fr-BE" sz="2400">
                <a:solidFill>
                  <a:srgbClr val="FF3300"/>
                </a:solidFill>
              </a:rPr>
              <a:t>attributen</a:t>
            </a:r>
          </a:p>
          <a:p>
            <a:pPr lvl="1">
              <a:spcBef>
                <a:spcPct val="10000"/>
              </a:spcBef>
            </a:pPr>
            <a:r>
              <a:rPr lang="fr-BE" sz="2400"/>
              <a:t>-attributen kunnen fysisch, sociaal, economisch, demografisch, etc. zijn</a:t>
            </a:r>
          </a:p>
        </p:txBody>
      </p:sp>
      <p:sp>
        <p:nvSpPr>
          <p:cNvPr id="41991" name="Text Box 7"/>
          <p:cNvSpPr txBox="1">
            <a:spLocks noChangeArrowheads="1"/>
          </p:cNvSpPr>
          <p:nvPr/>
        </p:nvSpPr>
        <p:spPr bwMode="auto">
          <a:xfrm>
            <a:off x="755650" y="1484313"/>
            <a:ext cx="6553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BE" sz="2400" i="1">
                <a:solidFill>
                  <a:srgbClr val="FF6600"/>
                </a:solidFill>
              </a:rPr>
              <a:t>Attribuutwaarden</a:t>
            </a:r>
            <a:endParaRPr lang="nl-NL" sz="2400" i="1">
              <a:solidFill>
                <a:srgbClr val="FF6600"/>
              </a:solidFill>
            </a:endParaRPr>
          </a:p>
        </p:txBody>
      </p:sp>
      <p:sp>
        <p:nvSpPr>
          <p:cNvPr id="41992" name="Text Box 8"/>
          <p:cNvSpPr txBox="1">
            <a:spLocks noChangeArrowheads="1"/>
          </p:cNvSpPr>
          <p:nvPr/>
        </p:nvSpPr>
        <p:spPr bwMode="auto">
          <a:xfrm>
            <a:off x="0" y="6524625"/>
            <a:ext cx="630078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BE">
                <a:solidFill>
                  <a:schemeClr val="bg1"/>
                </a:solidFill>
              </a:rPr>
              <a:t>HFDSTK 2 – VOORSTELLING VAN GI</a:t>
            </a:r>
            <a:endParaRPr lang="nl-NL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CA319-2097-4E85-A297-0F2505BB382C}" type="slidenum">
              <a:rPr lang="nl-NL"/>
              <a:pPr/>
              <a:t>13</a:t>
            </a:fld>
            <a:endParaRPr lang="nl-NL"/>
          </a:p>
        </p:txBody>
      </p:sp>
      <p:sp>
        <p:nvSpPr>
          <p:cNvPr id="43010" name="Rectangle 2"/>
          <p:cNvSpPr>
            <a:spLocks noChangeArrowheads="1"/>
          </p:cNvSpPr>
          <p:nvPr/>
        </p:nvSpPr>
        <p:spPr bwMode="auto">
          <a:xfrm>
            <a:off x="0" y="0"/>
            <a:ext cx="9144000" cy="1196975"/>
          </a:xfrm>
          <a:prstGeom prst="rect">
            <a:avLst/>
          </a:prstGeom>
          <a:gradFill rotWithShape="1">
            <a:gsLst>
              <a:gs pos="0">
                <a:schemeClr val="bg2">
                  <a:gamma/>
                  <a:shade val="46275"/>
                  <a:invGamma/>
                </a:schemeClr>
              </a:gs>
              <a:gs pos="100000">
                <a:schemeClr val="bg2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pic>
        <p:nvPicPr>
          <p:cNvPr id="43011" name="Picture 3" descr="earth-640x480-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47813" cy="116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3012" name="Rectangle 4"/>
          <p:cNvSpPr>
            <a:spLocks noChangeArrowheads="1"/>
          </p:cNvSpPr>
          <p:nvPr/>
        </p:nvSpPr>
        <p:spPr bwMode="auto">
          <a:xfrm>
            <a:off x="0" y="6524625"/>
            <a:ext cx="6372225" cy="333375"/>
          </a:xfrm>
          <a:prstGeom prst="rect">
            <a:avLst/>
          </a:prstGeom>
          <a:solidFill>
            <a:srgbClr val="FF33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sp>
        <p:nvSpPr>
          <p:cNvPr id="43013" name="Text Box 5"/>
          <p:cNvSpPr txBox="1">
            <a:spLocks noChangeArrowheads="1"/>
          </p:cNvSpPr>
          <p:nvPr/>
        </p:nvSpPr>
        <p:spPr bwMode="auto">
          <a:xfrm>
            <a:off x="1476375" y="2205038"/>
            <a:ext cx="7127875" cy="2978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10000"/>
              </a:spcBef>
              <a:buFontTx/>
              <a:buBlip>
                <a:blip r:embed="rId3"/>
              </a:buBlip>
            </a:pPr>
            <a:r>
              <a:rPr lang="fr-BE" sz="2400">
                <a:solidFill>
                  <a:srgbClr val="FF3300"/>
                </a:solidFill>
              </a:rPr>
              <a:t>Nominaal</a:t>
            </a:r>
            <a:r>
              <a:rPr lang="fr-BE" sz="2400"/>
              <a:t>, bvb. Een landgebruiksklasse </a:t>
            </a:r>
            <a:r>
              <a:rPr lang="fr-BE" i="1"/>
              <a:t>(identify or distinguish one entity from another)</a:t>
            </a:r>
          </a:p>
          <a:p>
            <a:pPr>
              <a:spcBef>
                <a:spcPct val="10000"/>
              </a:spcBef>
              <a:buFontTx/>
              <a:buBlip>
                <a:blip r:embed="rId3"/>
              </a:buBlip>
            </a:pPr>
            <a:r>
              <a:rPr lang="fr-BE" sz="2400">
                <a:solidFill>
                  <a:srgbClr val="FF3300"/>
                </a:solidFill>
              </a:rPr>
              <a:t>Ordinaal</a:t>
            </a:r>
            <a:r>
              <a:rPr lang="fr-BE" sz="2400"/>
              <a:t>, bvb. Een rangschikking</a:t>
            </a:r>
          </a:p>
          <a:p>
            <a:pPr>
              <a:spcBef>
                <a:spcPct val="10000"/>
              </a:spcBef>
              <a:buFontTx/>
              <a:buBlip>
                <a:blip r:embed="rId3"/>
              </a:buBlip>
            </a:pPr>
            <a:r>
              <a:rPr lang="fr-BE" sz="2400">
                <a:solidFill>
                  <a:srgbClr val="FF3300"/>
                </a:solidFill>
              </a:rPr>
              <a:t>Interval</a:t>
            </a:r>
            <a:r>
              <a:rPr lang="fr-BE" sz="2400"/>
              <a:t>, bvb. Celcius temperatuur </a:t>
            </a:r>
            <a:r>
              <a:rPr lang="fr-BE" i="1"/>
              <a:t>(verschillen tussen waarden hebben betekenis)</a:t>
            </a:r>
          </a:p>
          <a:p>
            <a:pPr>
              <a:spcBef>
                <a:spcPct val="10000"/>
              </a:spcBef>
              <a:buFontTx/>
              <a:buBlip>
                <a:blip r:embed="rId3"/>
              </a:buBlip>
            </a:pPr>
            <a:r>
              <a:rPr lang="fr-BE" sz="2400">
                <a:solidFill>
                  <a:srgbClr val="FF3300"/>
                </a:solidFill>
              </a:rPr>
              <a:t>Ratio</a:t>
            </a:r>
            <a:r>
              <a:rPr lang="fr-BE" sz="2400"/>
              <a:t>, bvb. Gewicht </a:t>
            </a:r>
            <a:r>
              <a:rPr lang="fr-BE" i="1"/>
              <a:t>(Ratio heeft betekenis (nulpunt!))</a:t>
            </a:r>
          </a:p>
          <a:p>
            <a:pPr>
              <a:spcBef>
                <a:spcPct val="10000"/>
              </a:spcBef>
              <a:buFontTx/>
              <a:buBlip>
                <a:blip r:embed="rId3"/>
              </a:buBlip>
            </a:pPr>
            <a:r>
              <a:rPr lang="fr-BE" sz="2400">
                <a:solidFill>
                  <a:srgbClr val="FF3300"/>
                </a:solidFill>
              </a:rPr>
              <a:t>Cyclisch</a:t>
            </a:r>
            <a:r>
              <a:rPr lang="fr-BE" sz="2400"/>
              <a:t>: geen enkele van de vier hierboven! Bvb. windrichting</a:t>
            </a:r>
          </a:p>
        </p:txBody>
      </p:sp>
      <p:sp>
        <p:nvSpPr>
          <p:cNvPr id="43015" name="Text Box 7"/>
          <p:cNvSpPr txBox="1">
            <a:spLocks noChangeArrowheads="1"/>
          </p:cNvSpPr>
          <p:nvPr/>
        </p:nvSpPr>
        <p:spPr bwMode="auto">
          <a:xfrm>
            <a:off x="755650" y="1484313"/>
            <a:ext cx="6553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BE" sz="2400" i="1">
                <a:solidFill>
                  <a:srgbClr val="FF6600"/>
                </a:solidFill>
              </a:rPr>
              <a:t>Attribuuttypes</a:t>
            </a:r>
            <a:endParaRPr lang="nl-NL" sz="2400" i="1">
              <a:solidFill>
                <a:srgbClr val="FF6600"/>
              </a:solidFill>
            </a:endParaRPr>
          </a:p>
        </p:txBody>
      </p:sp>
      <p:sp>
        <p:nvSpPr>
          <p:cNvPr id="43016" name="Text Box 8"/>
          <p:cNvSpPr txBox="1">
            <a:spLocks noChangeArrowheads="1"/>
          </p:cNvSpPr>
          <p:nvPr/>
        </p:nvSpPr>
        <p:spPr bwMode="auto">
          <a:xfrm>
            <a:off x="0" y="6524625"/>
            <a:ext cx="630078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BE">
                <a:solidFill>
                  <a:schemeClr val="bg1"/>
                </a:solidFill>
              </a:rPr>
              <a:t>HFDSTK 2 – VOORSTELLING VAN GI</a:t>
            </a:r>
            <a:endParaRPr lang="nl-NL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DD1C0-77B6-4225-A5BF-C4367529932A}" type="slidenum">
              <a:rPr lang="nl-NL"/>
              <a:pPr/>
              <a:t>14</a:t>
            </a:fld>
            <a:endParaRPr lang="nl-NL"/>
          </a:p>
        </p:txBody>
      </p:sp>
      <p:sp>
        <p:nvSpPr>
          <p:cNvPr id="44034" name="Rectangle 2"/>
          <p:cNvSpPr>
            <a:spLocks noChangeArrowheads="1"/>
          </p:cNvSpPr>
          <p:nvPr/>
        </p:nvSpPr>
        <p:spPr bwMode="auto">
          <a:xfrm>
            <a:off x="0" y="0"/>
            <a:ext cx="9144000" cy="1196975"/>
          </a:xfrm>
          <a:prstGeom prst="rect">
            <a:avLst/>
          </a:prstGeom>
          <a:gradFill rotWithShape="1">
            <a:gsLst>
              <a:gs pos="0">
                <a:schemeClr val="bg2">
                  <a:gamma/>
                  <a:shade val="46275"/>
                  <a:invGamma/>
                </a:schemeClr>
              </a:gs>
              <a:gs pos="100000">
                <a:schemeClr val="bg2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pic>
        <p:nvPicPr>
          <p:cNvPr id="44035" name="Picture 3" descr="earth-640x480-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47813" cy="116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4036" name="Rectangle 4"/>
          <p:cNvSpPr>
            <a:spLocks noChangeArrowheads="1"/>
          </p:cNvSpPr>
          <p:nvPr/>
        </p:nvSpPr>
        <p:spPr bwMode="auto">
          <a:xfrm>
            <a:off x="0" y="6524625"/>
            <a:ext cx="6372225" cy="333375"/>
          </a:xfrm>
          <a:prstGeom prst="rect">
            <a:avLst/>
          </a:prstGeom>
          <a:solidFill>
            <a:srgbClr val="FF33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sp>
        <p:nvSpPr>
          <p:cNvPr id="44037" name="Text Box 5"/>
          <p:cNvSpPr txBox="1">
            <a:spLocks noChangeArrowheads="1"/>
          </p:cNvSpPr>
          <p:nvPr/>
        </p:nvSpPr>
        <p:spPr bwMode="auto">
          <a:xfrm>
            <a:off x="1476375" y="2205038"/>
            <a:ext cx="7127875" cy="2830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10000"/>
              </a:spcBef>
            </a:pPr>
            <a:r>
              <a:rPr lang="fr-BE" sz="2400">
                <a:solidFill>
                  <a:schemeClr val="accent2"/>
                </a:solidFill>
              </a:rPr>
              <a:t>Discrete Objects vs. Continuous Fields</a:t>
            </a:r>
          </a:p>
          <a:p>
            <a:pPr>
              <a:spcBef>
                <a:spcPct val="10000"/>
              </a:spcBef>
              <a:buFontTx/>
              <a:buBlip>
                <a:blip r:embed="rId3"/>
              </a:buBlip>
            </a:pPr>
            <a:r>
              <a:rPr lang="fr-BE" sz="2400"/>
              <a:t>Discrete objects</a:t>
            </a:r>
          </a:p>
          <a:p>
            <a:pPr lvl="1">
              <a:spcBef>
                <a:spcPct val="10000"/>
              </a:spcBef>
            </a:pPr>
            <a:r>
              <a:rPr lang="fr-BE" sz="2400"/>
              <a:t>-beschouwt de geografische wereld als objecten met duidelijk omlijnde grenzen</a:t>
            </a:r>
          </a:p>
          <a:p>
            <a:pPr lvl="1">
              <a:spcBef>
                <a:spcPct val="10000"/>
              </a:spcBef>
            </a:pPr>
            <a:r>
              <a:rPr lang="fr-BE" sz="2400"/>
              <a:t>-…zijn bijgevolg te tellen</a:t>
            </a:r>
          </a:p>
          <a:p>
            <a:pPr lvl="1">
              <a:spcBef>
                <a:spcPct val="10000"/>
              </a:spcBef>
            </a:pPr>
            <a:r>
              <a:rPr lang="fr-BE" sz="2400"/>
              <a:t>-makkelijk in tabelvorm te gieten (tabel 3.1)</a:t>
            </a:r>
          </a:p>
          <a:p>
            <a:pPr lvl="1">
              <a:spcBef>
                <a:spcPct val="10000"/>
              </a:spcBef>
            </a:pPr>
            <a:r>
              <a:rPr lang="fr-BE" sz="2400"/>
              <a:t>-zie link met ‘</a:t>
            </a:r>
            <a:r>
              <a:rPr lang="fr-BE" sz="2400">
                <a:solidFill>
                  <a:srgbClr val="FF3300"/>
                </a:solidFill>
              </a:rPr>
              <a:t>feature model</a:t>
            </a:r>
            <a:r>
              <a:rPr lang="fr-BE" sz="2400"/>
              <a:t>’ (Hfdstk 1)!</a:t>
            </a:r>
          </a:p>
        </p:txBody>
      </p:sp>
      <p:sp>
        <p:nvSpPr>
          <p:cNvPr id="44039" name="Text Box 7"/>
          <p:cNvSpPr txBox="1">
            <a:spLocks noChangeArrowheads="1"/>
          </p:cNvSpPr>
          <p:nvPr/>
        </p:nvSpPr>
        <p:spPr bwMode="auto">
          <a:xfrm>
            <a:off x="755650" y="1484313"/>
            <a:ext cx="6553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BE" sz="2400" i="1">
                <a:solidFill>
                  <a:srgbClr val="FF6600"/>
                </a:solidFill>
              </a:rPr>
              <a:t>Twee concepten van GI representatie</a:t>
            </a:r>
            <a:endParaRPr lang="nl-NL" sz="2400" i="1">
              <a:solidFill>
                <a:srgbClr val="FF6600"/>
              </a:solidFill>
            </a:endParaRPr>
          </a:p>
        </p:txBody>
      </p:sp>
      <p:sp>
        <p:nvSpPr>
          <p:cNvPr id="44040" name="Text Box 8"/>
          <p:cNvSpPr txBox="1">
            <a:spLocks noChangeArrowheads="1"/>
          </p:cNvSpPr>
          <p:nvPr/>
        </p:nvSpPr>
        <p:spPr bwMode="auto">
          <a:xfrm>
            <a:off x="0" y="6524625"/>
            <a:ext cx="630078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BE">
                <a:solidFill>
                  <a:schemeClr val="bg1"/>
                </a:solidFill>
              </a:rPr>
              <a:t>HFDSTK 2 – VOORSTELLING VAN GI</a:t>
            </a:r>
            <a:endParaRPr lang="nl-NL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27D63-B0C9-46A6-82CE-3EFF24E6FF64}" type="slidenum">
              <a:rPr lang="nl-NL"/>
              <a:pPr/>
              <a:t>15</a:t>
            </a:fld>
            <a:endParaRPr lang="nl-NL"/>
          </a:p>
        </p:txBody>
      </p:sp>
      <p:sp>
        <p:nvSpPr>
          <p:cNvPr id="80898" name="Rectangle 2"/>
          <p:cNvSpPr>
            <a:spLocks noChangeArrowheads="1"/>
          </p:cNvSpPr>
          <p:nvPr/>
        </p:nvSpPr>
        <p:spPr bwMode="auto">
          <a:xfrm>
            <a:off x="0" y="0"/>
            <a:ext cx="9144000" cy="1196975"/>
          </a:xfrm>
          <a:prstGeom prst="rect">
            <a:avLst/>
          </a:prstGeom>
          <a:gradFill rotWithShape="1">
            <a:gsLst>
              <a:gs pos="0">
                <a:schemeClr val="bg2">
                  <a:gamma/>
                  <a:shade val="46275"/>
                  <a:invGamma/>
                </a:schemeClr>
              </a:gs>
              <a:gs pos="100000">
                <a:schemeClr val="bg2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pic>
        <p:nvPicPr>
          <p:cNvPr id="80899" name="Picture 3" descr="earth-640x480-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47813" cy="116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80900" name="Rectangle 4"/>
          <p:cNvSpPr>
            <a:spLocks noChangeArrowheads="1"/>
          </p:cNvSpPr>
          <p:nvPr/>
        </p:nvSpPr>
        <p:spPr bwMode="auto">
          <a:xfrm>
            <a:off x="0" y="6524625"/>
            <a:ext cx="6372225" cy="333375"/>
          </a:xfrm>
          <a:prstGeom prst="rect">
            <a:avLst/>
          </a:prstGeom>
          <a:solidFill>
            <a:srgbClr val="FF33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sp>
        <p:nvSpPr>
          <p:cNvPr id="80901" name="Text Box 5"/>
          <p:cNvSpPr txBox="1">
            <a:spLocks noChangeArrowheads="1"/>
          </p:cNvSpPr>
          <p:nvPr/>
        </p:nvSpPr>
        <p:spPr bwMode="auto">
          <a:xfrm>
            <a:off x="1476375" y="2205038"/>
            <a:ext cx="7127875" cy="858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10000"/>
              </a:spcBef>
            </a:pPr>
            <a:r>
              <a:rPr lang="fr-BE" sz="2400">
                <a:solidFill>
                  <a:schemeClr val="accent2"/>
                </a:solidFill>
              </a:rPr>
              <a:t>Discrete Objects vs. Continuous Fields</a:t>
            </a:r>
          </a:p>
          <a:p>
            <a:pPr>
              <a:spcBef>
                <a:spcPct val="10000"/>
              </a:spcBef>
              <a:buFontTx/>
              <a:buBlip>
                <a:blip r:embed="rId3"/>
              </a:buBlip>
            </a:pPr>
            <a:r>
              <a:rPr lang="fr-BE" sz="2400"/>
              <a:t>Discrete objects</a:t>
            </a:r>
          </a:p>
        </p:txBody>
      </p:sp>
      <p:sp>
        <p:nvSpPr>
          <p:cNvPr id="80902" name="Text Box 6"/>
          <p:cNvSpPr txBox="1">
            <a:spLocks noChangeArrowheads="1"/>
          </p:cNvSpPr>
          <p:nvPr/>
        </p:nvSpPr>
        <p:spPr bwMode="auto">
          <a:xfrm>
            <a:off x="755650" y="1484313"/>
            <a:ext cx="6553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BE" sz="2400" i="1">
                <a:solidFill>
                  <a:srgbClr val="FF6600"/>
                </a:solidFill>
              </a:rPr>
              <a:t>Twee concepten van GI representatie</a:t>
            </a:r>
            <a:endParaRPr lang="nl-NL" sz="2400" i="1">
              <a:solidFill>
                <a:srgbClr val="FF6600"/>
              </a:solidFill>
            </a:endParaRPr>
          </a:p>
        </p:txBody>
      </p:sp>
      <p:sp>
        <p:nvSpPr>
          <p:cNvPr id="80903" name="Text Box 7"/>
          <p:cNvSpPr txBox="1">
            <a:spLocks noChangeArrowheads="1"/>
          </p:cNvSpPr>
          <p:nvPr/>
        </p:nvSpPr>
        <p:spPr bwMode="auto">
          <a:xfrm>
            <a:off x="0" y="6524625"/>
            <a:ext cx="630078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BE">
                <a:solidFill>
                  <a:schemeClr val="bg1"/>
                </a:solidFill>
              </a:rPr>
              <a:t>HFDSTK 2 – VOORSTELLING VAN GI</a:t>
            </a:r>
            <a:endParaRPr lang="nl-NL">
              <a:solidFill>
                <a:schemeClr val="bg1"/>
              </a:solidFill>
            </a:endParaRPr>
          </a:p>
        </p:txBody>
      </p:sp>
      <p:pic>
        <p:nvPicPr>
          <p:cNvPr id="80904" name="Picture 8" descr="tabel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051050" y="3041650"/>
            <a:ext cx="4826000" cy="3332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CD4F9-60BB-4AF9-AEFD-4CBF0E22D982}" type="slidenum">
              <a:rPr lang="nl-NL"/>
              <a:pPr/>
              <a:t>16</a:t>
            </a:fld>
            <a:endParaRPr lang="nl-NL"/>
          </a:p>
        </p:txBody>
      </p:sp>
      <p:sp>
        <p:nvSpPr>
          <p:cNvPr id="45058" name="Rectangle 2"/>
          <p:cNvSpPr>
            <a:spLocks noChangeArrowheads="1"/>
          </p:cNvSpPr>
          <p:nvPr/>
        </p:nvSpPr>
        <p:spPr bwMode="auto">
          <a:xfrm>
            <a:off x="0" y="0"/>
            <a:ext cx="9144000" cy="1196975"/>
          </a:xfrm>
          <a:prstGeom prst="rect">
            <a:avLst/>
          </a:prstGeom>
          <a:gradFill rotWithShape="1">
            <a:gsLst>
              <a:gs pos="0">
                <a:schemeClr val="bg2">
                  <a:gamma/>
                  <a:shade val="46275"/>
                  <a:invGamma/>
                </a:schemeClr>
              </a:gs>
              <a:gs pos="100000">
                <a:schemeClr val="bg2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pic>
        <p:nvPicPr>
          <p:cNvPr id="45059" name="Picture 3" descr="earth-640x480-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47813" cy="116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5060" name="Rectangle 4"/>
          <p:cNvSpPr>
            <a:spLocks noChangeArrowheads="1"/>
          </p:cNvSpPr>
          <p:nvPr/>
        </p:nvSpPr>
        <p:spPr bwMode="auto">
          <a:xfrm>
            <a:off x="0" y="6524625"/>
            <a:ext cx="6372225" cy="333375"/>
          </a:xfrm>
          <a:prstGeom prst="rect">
            <a:avLst/>
          </a:prstGeom>
          <a:solidFill>
            <a:srgbClr val="FF33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sp>
        <p:nvSpPr>
          <p:cNvPr id="45061" name="Text Box 5"/>
          <p:cNvSpPr txBox="1">
            <a:spLocks noChangeArrowheads="1"/>
          </p:cNvSpPr>
          <p:nvPr/>
        </p:nvSpPr>
        <p:spPr bwMode="auto">
          <a:xfrm>
            <a:off x="1476375" y="2205038"/>
            <a:ext cx="7127875" cy="858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10000"/>
              </a:spcBef>
            </a:pPr>
            <a:r>
              <a:rPr lang="fr-BE" sz="2400">
                <a:solidFill>
                  <a:schemeClr val="accent2"/>
                </a:solidFill>
              </a:rPr>
              <a:t>Discrete Objects vs. Continuous Fields</a:t>
            </a:r>
          </a:p>
          <a:p>
            <a:pPr>
              <a:spcBef>
                <a:spcPct val="10000"/>
              </a:spcBef>
              <a:buFontTx/>
              <a:buChar char="•"/>
            </a:pPr>
            <a:r>
              <a:rPr lang="fr-BE" sz="2400"/>
              <a:t>Discrete objects</a:t>
            </a:r>
          </a:p>
        </p:txBody>
      </p:sp>
      <p:sp>
        <p:nvSpPr>
          <p:cNvPr id="45063" name="Text Box 7"/>
          <p:cNvSpPr txBox="1">
            <a:spLocks noChangeArrowheads="1"/>
          </p:cNvSpPr>
          <p:nvPr/>
        </p:nvSpPr>
        <p:spPr bwMode="auto">
          <a:xfrm>
            <a:off x="755650" y="1484313"/>
            <a:ext cx="6553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BE" sz="2400" i="1">
                <a:solidFill>
                  <a:srgbClr val="FF6600"/>
                </a:solidFill>
              </a:rPr>
              <a:t>Twee concepten van GI representatie</a:t>
            </a:r>
            <a:endParaRPr lang="nl-NL" sz="2400" i="1">
              <a:solidFill>
                <a:srgbClr val="FF6600"/>
              </a:solidFill>
            </a:endParaRPr>
          </a:p>
        </p:txBody>
      </p:sp>
      <p:pic>
        <p:nvPicPr>
          <p:cNvPr id="45064" name="Picture 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763713" y="3068638"/>
            <a:ext cx="5616575" cy="3317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5065" name="Text Box 9"/>
          <p:cNvSpPr txBox="1">
            <a:spLocks noChangeArrowheads="1"/>
          </p:cNvSpPr>
          <p:nvPr/>
        </p:nvSpPr>
        <p:spPr bwMode="auto">
          <a:xfrm>
            <a:off x="0" y="6524625"/>
            <a:ext cx="630078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BE">
                <a:solidFill>
                  <a:schemeClr val="bg1"/>
                </a:solidFill>
              </a:rPr>
              <a:t>HFDSTK 2 – VOORSTELLING VAN GI</a:t>
            </a:r>
            <a:endParaRPr lang="nl-NL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7DE6F5-877B-4B19-AD17-AD062D8EFF06}" type="slidenum">
              <a:rPr lang="nl-NL"/>
              <a:pPr/>
              <a:t>17</a:t>
            </a:fld>
            <a:endParaRPr lang="nl-NL"/>
          </a:p>
        </p:txBody>
      </p:sp>
      <p:sp>
        <p:nvSpPr>
          <p:cNvPr id="46082" name="Rectangle 2"/>
          <p:cNvSpPr>
            <a:spLocks noChangeArrowheads="1"/>
          </p:cNvSpPr>
          <p:nvPr/>
        </p:nvSpPr>
        <p:spPr bwMode="auto">
          <a:xfrm>
            <a:off x="0" y="0"/>
            <a:ext cx="9144000" cy="1196975"/>
          </a:xfrm>
          <a:prstGeom prst="rect">
            <a:avLst/>
          </a:prstGeom>
          <a:gradFill rotWithShape="1">
            <a:gsLst>
              <a:gs pos="0">
                <a:schemeClr val="bg2">
                  <a:gamma/>
                  <a:shade val="46275"/>
                  <a:invGamma/>
                </a:schemeClr>
              </a:gs>
              <a:gs pos="100000">
                <a:schemeClr val="bg2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pic>
        <p:nvPicPr>
          <p:cNvPr id="46083" name="Picture 3" descr="earth-640x480-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47813" cy="116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6084" name="Rectangle 4"/>
          <p:cNvSpPr>
            <a:spLocks noChangeArrowheads="1"/>
          </p:cNvSpPr>
          <p:nvPr/>
        </p:nvSpPr>
        <p:spPr bwMode="auto">
          <a:xfrm>
            <a:off x="0" y="6524625"/>
            <a:ext cx="6372225" cy="333375"/>
          </a:xfrm>
          <a:prstGeom prst="rect">
            <a:avLst/>
          </a:prstGeom>
          <a:solidFill>
            <a:srgbClr val="FF33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sp>
        <p:nvSpPr>
          <p:cNvPr id="46085" name="Text Box 5"/>
          <p:cNvSpPr txBox="1">
            <a:spLocks noChangeArrowheads="1"/>
          </p:cNvSpPr>
          <p:nvPr/>
        </p:nvSpPr>
        <p:spPr bwMode="auto">
          <a:xfrm>
            <a:off x="1476375" y="2205038"/>
            <a:ext cx="7127875" cy="2428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10000"/>
              </a:spcBef>
            </a:pPr>
            <a:r>
              <a:rPr lang="fr-BE" sz="2400">
                <a:solidFill>
                  <a:schemeClr val="accent2"/>
                </a:solidFill>
              </a:rPr>
              <a:t>Discrete Objects vs. Continuous Fields</a:t>
            </a:r>
          </a:p>
          <a:p>
            <a:pPr>
              <a:spcBef>
                <a:spcPct val="10000"/>
              </a:spcBef>
              <a:buFontTx/>
              <a:buBlip>
                <a:blip r:embed="rId3"/>
              </a:buBlip>
            </a:pPr>
            <a:r>
              <a:rPr lang="fr-BE" sz="2400"/>
              <a:t>Continuous fields</a:t>
            </a:r>
          </a:p>
          <a:p>
            <a:pPr lvl="1">
              <a:spcBef>
                <a:spcPct val="10000"/>
              </a:spcBef>
            </a:pPr>
            <a:r>
              <a:rPr lang="fr-BE" sz="2400"/>
              <a:t>-eigenschappen variëren continue in de ruimte</a:t>
            </a:r>
          </a:p>
          <a:p>
            <a:pPr lvl="1">
              <a:spcBef>
                <a:spcPct val="10000"/>
              </a:spcBef>
            </a:pPr>
            <a:r>
              <a:rPr lang="fr-BE" sz="2400"/>
              <a:t>-de waarde is functie van locatie</a:t>
            </a:r>
          </a:p>
          <a:p>
            <a:pPr lvl="1">
              <a:spcBef>
                <a:spcPct val="10000"/>
              </a:spcBef>
            </a:pPr>
            <a:r>
              <a:rPr lang="fr-BE" sz="2400"/>
              <a:t>-de eigenschap kan om het even welk attribuuttype zijn</a:t>
            </a:r>
          </a:p>
        </p:txBody>
      </p:sp>
      <p:sp>
        <p:nvSpPr>
          <p:cNvPr id="46087" name="Text Box 7"/>
          <p:cNvSpPr txBox="1">
            <a:spLocks noChangeArrowheads="1"/>
          </p:cNvSpPr>
          <p:nvPr/>
        </p:nvSpPr>
        <p:spPr bwMode="auto">
          <a:xfrm>
            <a:off x="755650" y="1484313"/>
            <a:ext cx="6553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BE" sz="2400" i="1">
                <a:solidFill>
                  <a:srgbClr val="FF6600"/>
                </a:solidFill>
              </a:rPr>
              <a:t>Twee concepten van GI representatie</a:t>
            </a:r>
            <a:endParaRPr lang="nl-NL" sz="2400" i="1">
              <a:solidFill>
                <a:srgbClr val="FF6600"/>
              </a:solidFill>
            </a:endParaRPr>
          </a:p>
        </p:txBody>
      </p:sp>
      <p:sp>
        <p:nvSpPr>
          <p:cNvPr id="46088" name="Text Box 8"/>
          <p:cNvSpPr txBox="1">
            <a:spLocks noChangeArrowheads="1"/>
          </p:cNvSpPr>
          <p:nvPr/>
        </p:nvSpPr>
        <p:spPr bwMode="auto">
          <a:xfrm>
            <a:off x="0" y="6524625"/>
            <a:ext cx="630078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BE">
                <a:solidFill>
                  <a:schemeClr val="bg1"/>
                </a:solidFill>
              </a:rPr>
              <a:t>HFDSTK 2 – VOORSTELLING VAN GI</a:t>
            </a:r>
            <a:endParaRPr lang="nl-NL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A5B10-B749-4F27-A6B8-C1CA8DC1965E}" type="slidenum">
              <a:rPr lang="nl-NL"/>
              <a:pPr/>
              <a:t>18</a:t>
            </a:fld>
            <a:endParaRPr lang="nl-NL"/>
          </a:p>
        </p:txBody>
      </p:sp>
      <p:sp>
        <p:nvSpPr>
          <p:cNvPr id="47106" name="Rectangle 2"/>
          <p:cNvSpPr>
            <a:spLocks noChangeArrowheads="1"/>
          </p:cNvSpPr>
          <p:nvPr/>
        </p:nvSpPr>
        <p:spPr bwMode="auto">
          <a:xfrm>
            <a:off x="0" y="0"/>
            <a:ext cx="9144000" cy="1196975"/>
          </a:xfrm>
          <a:prstGeom prst="rect">
            <a:avLst/>
          </a:prstGeom>
          <a:gradFill rotWithShape="1">
            <a:gsLst>
              <a:gs pos="0">
                <a:schemeClr val="bg2">
                  <a:gamma/>
                  <a:shade val="46275"/>
                  <a:invGamma/>
                </a:schemeClr>
              </a:gs>
              <a:gs pos="100000">
                <a:schemeClr val="bg2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pic>
        <p:nvPicPr>
          <p:cNvPr id="47107" name="Picture 3" descr="earth-640x480-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47813" cy="116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7108" name="Rectangle 4"/>
          <p:cNvSpPr>
            <a:spLocks noChangeArrowheads="1"/>
          </p:cNvSpPr>
          <p:nvPr/>
        </p:nvSpPr>
        <p:spPr bwMode="auto">
          <a:xfrm>
            <a:off x="0" y="6524625"/>
            <a:ext cx="6372225" cy="333375"/>
          </a:xfrm>
          <a:prstGeom prst="rect">
            <a:avLst/>
          </a:prstGeom>
          <a:solidFill>
            <a:srgbClr val="FF33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sp>
        <p:nvSpPr>
          <p:cNvPr id="47109" name="Text Box 5"/>
          <p:cNvSpPr txBox="1">
            <a:spLocks noChangeArrowheads="1"/>
          </p:cNvSpPr>
          <p:nvPr/>
        </p:nvSpPr>
        <p:spPr bwMode="auto">
          <a:xfrm>
            <a:off x="1476375" y="2205038"/>
            <a:ext cx="7127875" cy="4400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10000"/>
              </a:spcBef>
            </a:pPr>
            <a:r>
              <a:rPr lang="fr-BE" sz="2400">
                <a:solidFill>
                  <a:schemeClr val="accent2"/>
                </a:solidFill>
              </a:rPr>
              <a:t>Discrete Objects vs. Continuous Fields</a:t>
            </a:r>
          </a:p>
          <a:p>
            <a:pPr>
              <a:spcBef>
                <a:spcPct val="10000"/>
              </a:spcBef>
              <a:buFontTx/>
              <a:buBlip>
                <a:blip r:embed="rId3"/>
              </a:buBlip>
            </a:pPr>
            <a:r>
              <a:rPr lang="fr-BE" sz="2400"/>
              <a:t>Continuous fields</a:t>
            </a:r>
          </a:p>
          <a:p>
            <a:pPr lvl="1">
              <a:spcBef>
                <a:spcPct val="10000"/>
              </a:spcBef>
            </a:pPr>
            <a:r>
              <a:rPr lang="fr-BE" sz="2400"/>
              <a:t>-voorbeelden</a:t>
            </a:r>
          </a:p>
          <a:p>
            <a:pPr lvl="1">
              <a:spcBef>
                <a:spcPct val="10000"/>
              </a:spcBef>
            </a:pPr>
            <a:r>
              <a:rPr lang="fr-BE" sz="2400"/>
              <a:t>	-bodemeigenschappen zoals pH, 	bodemvocht,…</a:t>
            </a:r>
          </a:p>
          <a:p>
            <a:pPr lvl="1">
              <a:spcBef>
                <a:spcPct val="10000"/>
              </a:spcBef>
            </a:pPr>
            <a:r>
              <a:rPr lang="fr-BE" sz="2400"/>
              <a:t>	-bevolkingsdichtheid</a:t>
            </a:r>
          </a:p>
          <a:p>
            <a:pPr lvl="1">
              <a:spcBef>
                <a:spcPct val="10000"/>
              </a:spcBef>
            </a:pPr>
            <a:r>
              <a:rPr lang="fr-BE" sz="2400"/>
              <a:t>		-maar bij fijne graad van detail…</a:t>
            </a:r>
          </a:p>
          <a:p>
            <a:pPr lvl="1">
              <a:spcBef>
                <a:spcPct val="10000"/>
              </a:spcBef>
            </a:pPr>
            <a:r>
              <a:rPr lang="fr-BE" sz="2400"/>
              <a:t>	-identiteit van de eigenaar</a:t>
            </a:r>
          </a:p>
          <a:p>
            <a:pPr lvl="1">
              <a:spcBef>
                <a:spcPct val="10000"/>
              </a:spcBef>
            </a:pPr>
            <a:r>
              <a:rPr lang="fr-BE" sz="2400"/>
              <a:t>		-één waarde van een nominale 			eigenschap op elk punt</a:t>
            </a:r>
          </a:p>
          <a:p>
            <a:pPr lvl="1">
              <a:spcBef>
                <a:spcPct val="10000"/>
              </a:spcBef>
            </a:pPr>
            <a:r>
              <a:rPr lang="fr-BE" sz="2400"/>
              <a:t>	-atmosferische temperatuur, luchtdruk</a:t>
            </a:r>
          </a:p>
        </p:txBody>
      </p:sp>
      <p:sp>
        <p:nvSpPr>
          <p:cNvPr id="47111" name="Text Box 7"/>
          <p:cNvSpPr txBox="1">
            <a:spLocks noChangeArrowheads="1"/>
          </p:cNvSpPr>
          <p:nvPr/>
        </p:nvSpPr>
        <p:spPr bwMode="auto">
          <a:xfrm>
            <a:off x="755650" y="1484313"/>
            <a:ext cx="6553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BE" sz="2400" i="1">
                <a:solidFill>
                  <a:srgbClr val="FF6600"/>
                </a:solidFill>
              </a:rPr>
              <a:t>Twee concepten van GI representatie</a:t>
            </a:r>
            <a:endParaRPr lang="nl-NL" sz="2400" i="1">
              <a:solidFill>
                <a:srgbClr val="FF6600"/>
              </a:solidFill>
            </a:endParaRPr>
          </a:p>
        </p:txBody>
      </p:sp>
      <p:sp>
        <p:nvSpPr>
          <p:cNvPr id="47112" name="Text Box 8"/>
          <p:cNvSpPr txBox="1">
            <a:spLocks noChangeArrowheads="1"/>
          </p:cNvSpPr>
          <p:nvPr/>
        </p:nvSpPr>
        <p:spPr bwMode="auto">
          <a:xfrm>
            <a:off x="0" y="6524625"/>
            <a:ext cx="630078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BE">
                <a:solidFill>
                  <a:schemeClr val="bg1"/>
                </a:solidFill>
              </a:rPr>
              <a:t>HFDSTK 2 – VOORSTELLING VAN GI</a:t>
            </a:r>
            <a:endParaRPr lang="nl-NL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E06AC-4CD0-42BE-A4D0-29AA0A4720AC}" type="slidenum">
              <a:rPr lang="nl-NL"/>
              <a:pPr/>
              <a:t>19</a:t>
            </a:fld>
            <a:endParaRPr lang="nl-NL"/>
          </a:p>
        </p:txBody>
      </p:sp>
      <p:sp>
        <p:nvSpPr>
          <p:cNvPr id="48130" name="Rectangle 2"/>
          <p:cNvSpPr>
            <a:spLocks noChangeArrowheads="1"/>
          </p:cNvSpPr>
          <p:nvPr/>
        </p:nvSpPr>
        <p:spPr bwMode="auto">
          <a:xfrm>
            <a:off x="0" y="0"/>
            <a:ext cx="9144000" cy="1196975"/>
          </a:xfrm>
          <a:prstGeom prst="rect">
            <a:avLst/>
          </a:prstGeom>
          <a:gradFill rotWithShape="1">
            <a:gsLst>
              <a:gs pos="0">
                <a:schemeClr val="bg2">
                  <a:gamma/>
                  <a:shade val="46275"/>
                  <a:invGamma/>
                </a:schemeClr>
              </a:gs>
              <a:gs pos="100000">
                <a:schemeClr val="bg2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pic>
        <p:nvPicPr>
          <p:cNvPr id="48131" name="Picture 3" descr="earth-640x480-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47813" cy="116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8132" name="Rectangle 4"/>
          <p:cNvSpPr>
            <a:spLocks noChangeArrowheads="1"/>
          </p:cNvSpPr>
          <p:nvPr/>
        </p:nvSpPr>
        <p:spPr bwMode="auto">
          <a:xfrm>
            <a:off x="0" y="6524625"/>
            <a:ext cx="6372225" cy="333375"/>
          </a:xfrm>
          <a:prstGeom prst="rect">
            <a:avLst/>
          </a:prstGeom>
          <a:solidFill>
            <a:srgbClr val="FF33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sp>
        <p:nvSpPr>
          <p:cNvPr id="48135" name="Text Box 7"/>
          <p:cNvSpPr txBox="1">
            <a:spLocks noChangeArrowheads="1"/>
          </p:cNvSpPr>
          <p:nvPr/>
        </p:nvSpPr>
        <p:spPr bwMode="auto">
          <a:xfrm>
            <a:off x="755650" y="1484313"/>
            <a:ext cx="6553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BE" sz="2400" i="1">
                <a:solidFill>
                  <a:srgbClr val="FF6600"/>
                </a:solidFill>
              </a:rPr>
              <a:t>Rasters en vectoren</a:t>
            </a:r>
            <a:endParaRPr lang="nl-NL" sz="2400" i="1">
              <a:solidFill>
                <a:srgbClr val="FF6600"/>
              </a:solidFill>
            </a:endParaRPr>
          </a:p>
        </p:txBody>
      </p:sp>
      <p:sp>
        <p:nvSpPr>
          <p:cNvPr id="48137" name="Text Box 9"/>
          <p:cNvSpPr txBox="1">
            <a:spLocks noChangeArrowheads="1"/>
          </p:cNvSpPr>
          <p:nvPr/>
        </p:nvSpPr>
        <p:spPr bwMode="auto">
          <a:xfrm>
            <a:off x="1476375" y="2205038"/>
            <a:ext cx="7127875" cy="3086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10000"/>
              </a:spcBef>
              <a:buFontTx/>
              <a:buBlip>
                <a:blip r:embed="rId3"/>
              </a:buBlip>
            </a:pPr>
            <a:r>
              <a:rPr lang="fr-BE" sz="2400"/>
              <a:t>Discrete objecten en continue velden zijn concepten van geografische fenomenen, maar lossen het probleem van een digitale voorstelling niet op</a:t>
            </a:r>
          </a:p>
          <a:p>
            <a:pPr>
              <a:spcBef>
                <a:spcPct val="10000"/>
              </a:spcBef>
              <a:buFontTx/>
              <a:buBlip>
                <a:blip r:embed="rId3"/>
              </a:buBlip>
            </a:pPr>
            <a:r>
              <a:rPr lang="fr-BE" sz="2400"/>
              <a:t>Rasters en vector zijn methoden voor digitale voorstelling aangepast aan computers</a:t>
            </a:r>
          </a:p>
          <a:p>
            <a:pPr>
              <a:spcBef>
                <a:spcPct val="10000"/>
              </a:spcBef>
              <a:buFontTx/>
              <a:buBlip>
                <a:blip r:embed="rId3"/>
              </a:buBlip>
            </a:pPr>
            <a:r>
              <a:rPr lang="fr-BE" sz="2400"/>
              <a:t>Beide kunnen de twee basisconcepten aan maar…</a:t>
            </a:r>
          </a:p>
        </p:txBody>
      </p:sp>
      <p:sp>
        <p:nvSpPr>
          <p:cNvPr id="48138" name="Text Box 10"/>
          <p:cNvSpPr txBox="1">
            <a:spLocks noChangeArrowheads="1"/>
          </p:cNvSpPr>
          <p:nvPr/>
        </p:nvSpPr>
        <p:spPr bwMode="auto">
          <a:xfrm>
            <a:off x="0" y="6524625"/>
            <a:ext cx="630078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BE">
                <a:solidFill>
                  <a:schemeClr val="bg1"/>
                </a:solidFill>
              </a:rPr>
              <a:t>HFDSTK 2 – VOORSTELLING VAN GI</a:t>
            </a:r>
            <a:endParaRPr lang="nl-NL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D15303-E0F2-4C82-B18E-A6F7E856EADB}" type="slidenum">
              <a:rPr lang="nl-NL"/>
              <a:pPr/>
              <a:t>2</a:t>
            </a:fld>
            <a:endParaRPr lang="nl-NL"/>
          </a:p>
        </p:txBody>
      </p:sp>
      <p:sp>
        <p:nvSpPr>
          <p:cNvPr id="4098" name="Rectangle 2"/>
          <p:cNvSpPr>
            <a:spLocks noChangeArrowheads="1"/>
          </p:cNvSpPr>
          <p:nvPr/>
        </p:nvSpPr>
        <p:spPr bwMode="auto">
          <a:xfrm>
            <a:off x="0" y="0"/>
            <a:ext cx="9144000" cy="1196975"/>
          </a:xfrm>
          <a:prstGeom prst="rect">
            <a:avLst/>
          </a:prstGeom>
          <a:gradFill rotWithShape="1">
            <a:gsLst>
              <a:gs pos="0">
                <a:schemeClr val="bg2">
                  <a:gamma/>
                  <a:shade val="46275"/>
                  <a:invGamma/>
                </a:schemeClr>
              </a:gs>
              <a:gs pos="100000">
                <a:schemeClr val="bg2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pic>
        <p:nvPicPr>
          <p:cNvPr id="4099" name="Picture 3" descr="earth-640x480-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47813" cy="116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100" name="Rectangle 4"/>
          <p:cNvSpPr>
            <a:spLocks noChangeArrowheads="1"/>
          </p:cNvSpPr>
          <p:nvPr/>
        </p:nvSpPr>
        <p:spPr bwMode="auto">
          <a:xfrm>
            <a:off x="0" y="6524625"/>
            <a:ext cx="6372225" cy="333375"/>
          </a:xfrm>
          <a:prstGeom prst="rect">
            <a:avLst/>
          </a:prstGeom>
          <a:solidFill>
            <a:srgbClr val="FF33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sp>
        <p:nvSpPr>
          <p:cNvPr id="4101" name="Text Box 5"/>
          <p:cNvSpPr txBox="1">
            <a:spLocks noChangeArrowheads="1"/>
          </p:cNvSpPr>
          <p:nvPr/>
        </p:nvSpPr>
        <p:spPr bwMode="auto">
          <a:xfrm>
            <a:off x="1763713" y="3357563"/>
            <a:ext cx="6911975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fr-BE" sz="3600"/>
              <a:t>VOORSTELLING VAN GI</a:t>
            </a:r>
            <a:endParaRPr lang="nl-NL" sz="3600"/>
          </a:p>
        </p:txBody>
      </p:sp>
      <p:pic>
        <p:nvPicPr>
          <p:cNvPr id="4102" name="Picture 6" descr="google earth link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2708275"/>
            <a:ext cx="1619250" cy="1187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103" name="Picture 7" descr="venicex600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4005263"/>
            <a:ext cx="1611313" cy="1208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thecolosseumx350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5300663"/>
            <a:ext cx="1604963" cy="120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105" name="Picture 9" descr="bermudax600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1341438"/>
            <a:ext cx="1619250" cy="1214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106" name="Text Box 10"/>
          <p:cNvSpPr txBox="1">
            <a:spLocks noChangeArrowheads="1"/>
          </p:cNvSpPr>
          <p:nvPr/>
        </p:nvSpPr>
        <p:spPr bwMode="auto">
          <a:xfrm>
            <a:off x="1835150" y="2205038"/>
            <a:ext cx="3671888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BE" sz="3600">
                <a:solidFill>
                  <a:schemeClr val="accent2"/>
                </a:solidFill>
              </a:rPr>
              <a:t>HOOFDSTUK 2</a:t>
            </a:r>
            <a:endParaRPr lang="nl-NL" sz="3600">
              <a:solidFill>
                <a:schemeClr val="accent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345B7-9C54-47C6-BDDA-933A4056C1CF}" type="slidenum">
              <a:rPr lang="nl-NL"/>
              <a:pPr/>
              <a:t>20</a:t>
            </a:fld>
            <a:endParaRPr lang="nl-NL"/>
          </a:p>
        </p:txBody>
      </p:sp>
      <p:sp>
        <p:nvSpPr>
          <p:cNvPr id="49154" name="Rectangle 2"/>
          <p:cNvSpPr>
            <a:spLocks noChangeArrowheads="1"/>
          </p:cNvSpPr>
          <p:nvPr/>
        </p:nvSpPr>
        <p:spPr bwMode="auto">
          <a:xfrm>
            <a:off x="0" y="0"/>
            <a:ext cx="9144000" cy="1196975"/>
          </a:xfrm>
          <a:prstGeom prst="rect">
            <a:avLst/>
          </a:prstGeom>
          <a:gradFill rotWithShape="1">
            <a:gsLst>
              <a:gs pos="0">
                <a:schemeClr val="bg2">
                  <a:gamma/>
                  <a:shade val="46275"/>
                  <a:invGamma/>
                </a:schemeClr>
              </a:gs>
              <a:gs pos="100000">
                <a:schemeClr val="bg2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pic>
        <p:nvPicPr>
          <p:cNvPr id="49155" name="Picture 3" descr="earth-640x480-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47813" cy="116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9156" name="Rectangle 4"/>
          <p:cNvSpPr>
            <a:spLocks noChangeArrowheads="1"/>
          </p:cNvSpPr>
          <p:nvPr/>
        </p:nvSpPr>
        <p:spPr bwMode="auto">
          <a:xfrm>
            <a:off x="0" y="6524625"/>
            <a:ext cx="6372225" cy="333375"/>
          </a:xfrm>
          <a:prstGeom prst="rect">
            <a:avLst/>
          </a:prstGeom>
          <a:solidFill>
            <a:srgbClr val="FF33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sp>
        <p:nvSpPr>
          <p:cNvPr id="49158" name="Text Box 6"/>
          <p:cNvSpPr txBox="1">
            <a:spLocks noChangeArrowheads="1"/>
          </p:cNvSpPr>
          <p:nvPr/>
        </p:nvSpPr>
        <p:spPr bwMode="auto">
          <a:xfrm>
            <a:off x="755650" y="1484313"/>
            <a:ext cx="6553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BE" sz="2400" i="1">
                <a:solidFill>
                  <a:srgbClr val="FF6600"/>
                </a:solidFill>
              </a:rPr>
              <a:t>Rasters</a:t>
            </a:r>
            <a:endParaRPr lang="nl-NL" sz="2400" i="1">
              <a:solidFill>
                <a:srgbClr val="FF6600"/>
              </a:solidFill>
            </a:endParaRPr>
          </a:p>
        </p:txBody>
      </p:sp>
      <p:sp>
        <p:nvSpPr>
          <p:cNvPr id="49159" name="Text Box 7"/>
          <p:cNvSpPr txBox="1">
            <a:spLocks noChangeArrowheads="1"/>
          </p:cNvSpPr>
          <p:nvPr/>
        </p:nvSpPr>
        <p:spPr bwMode="auto">
          <a:xfrm>
            <a:off x="1476375" y="2205038"/>
            <a:ext cx="7127875" cy="2757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10000"/>
              </a:spcBef>
              <a:buFontTx/>
              <a:buBlip>
                <a:blip r:embed="rId3"/>
              </a:buBlip>
            </a:pPr>
            <a:r>
              <a:rPr lang="fr-BE" sz="2400"/>
              <a:t>Verdelen de ruimte in vierkante cellen (pixels)</a:t>
            </a:r>
          </a:p>
          <a:p>
            <a:pPr>
              <a:spcBef>
                <a:spcPct val="10000"/>
              </a:spcBef>
              <a:buFontTx/>
              <a:buBlip>
                <a:blip r:embed="rId3"/>
              </a:buBlip>
            </a:pPr>
            <a:r>
              <a:rPr lang="fr-BE" sz="2400"/>
              <a:t>Stellen discrete objecten voor als een verzameling van één of meerdere cellen</a:t>
            </a:r>
          </a:p>
          <a:p>
            <a:pPr>
              <a:spcBef>
                <a:spcPct val="10000"/>
              </a:spcBef>
              <a:buFontTx/>
              <a:buBlip>
                <a:blip r:embed="rId3"/>
              </a:buBlip>
            </a:pPr>
            <a:r>
              <a:rPr lang="fr-BE" sz="2400"/>
              <a:t>Stellen continue velden voor door attribuutwaarden aan de cellen toe te kennen</a:t>
            </a:r>
          </a:p>
          <a:p>
            <a:pPr>
              <a:spcBef>
                <a:spcPct val="10000"/>
              </a:spcBef>
              <a:buFontTx/>
              <a:buBlip>
                <a:blip r:embed="rId3"/>
              </a:buBlip>
            </a:pPr>
            <a:r>
              <a:rPr lang="fr-BE" sz="2400"/>
              <a:t>Beter geschikt om continue velden voor te stellen dan discrete objecten</a:t>
            </a:r>
          </a:p>
        </p:txBody>
      </p:sp>
      <p:sp>
        <p:nvSpPr>
          <p:cNvPr id="49160" name="Text Box 8"/>
          <p:cNvSpPr txBox="1">
            <a:spLocks noChangeArrowheads="1"/>
          </p:cNvSpPr>
          <p:nvPr/>
        </p:nvSpPr>
        <p:spPr bwMode="auto">
          <a:xfrm>
            <a:off x="0" y="6524625"/>
            <a:ext cx="630078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BE">
                <a:solidFill>
                  <a:schemeClr val="bg1"/>
                </a:solidFill>
              </a:rPr>
              <a:t>HFDSTK 2 – VOORSTELLING VAN GI</a:t>
            </a:r>
            <a:endParaRPr lang="nl-NL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CC5F8-0FAA-4AA9-B2F7-356159A61035}" type="slidenum">
              <a:rPr lang="nl-NL"/>
              <a:pPr/>
              <a:t>21</a:t>
            </a:fld>
            <a:endParaRPr lang="nl-NL"/>
          </a:p>
        </p:txBody>
      </p:sp>
      <p:sp>
        <p:nvSpPr>
          <p:cNvPr id="50178" name="Rectangle 2"/>
          <p:cNvSpPr>
            <a:spLocks noChangeArrowheads="1"/>
          </p:cNvSpPr>
          <p:nvPr/>
        </p:nvSpPr>
        <p:spPr bwMode="auto">
          <a:xfrm>
            <a:off x="0" y="0"/>
            <a:ext cx="9144000" cy="1196975"/>
          </a:xfrm>
          <a:prstGeom prst="rect">
            <a:avLst/>
          </a:prstGeom>
          <a:gradFill rotWithShape="1">
            <a:gsLst>
              <a:gs pos="0">
                <a:schemeClr val="bg2">
                  <a:gamma/>
                  <a:shade val="46275"/>
                  <a:invGamma/>
                </a:schemeClr>
              </a:gs>
              <a:gs pos="100000">
                <a:schemeClr val="bg2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pic>
        <p:nvPicPr>
          <p:cNvPr id="50179" name="Picture 3" descr="earth-640x480-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47813" cy="116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0180" name="Rectangle 4"/>
          <p:cNvSpPr>
            <a:spLocks noChangeArrowheads="1"/>
          </p:cNvSpPr>
          <p:nvPr/>
        </p:nvSpPr>
        <p:spPr bwMode="auto">
          <a:xfrm>
            <a:off x="0" y="6524625"/>
            <a:ext cx="6372225" cy="333375"/>
          </a:xfrm>
          <a:prstGeom prst="rect">
            <a:avLst/>
          </a:prstGeom>
          <a:solidFill>
            <a:srgbClr val="FF33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sp>
        <p:nvSpPr>
          <p:cNvPr id="50182" name="Text Box 6"/>
          <p:cNvSpPr txBox="1">
            <a:spLocks noChangeArrowheads="1"/>
          </p:cNvSpPr>
          <p:nvPr/>
        </p:nvSpPr>
        <p:spPr bwMode="auto">
          <a:xfrm>
            <a:off x="755650" y="1484313"/>
            <a:ext cx="6553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BE" sz="2400" i="1">
                <a:solidFill>
                  <a:srgbClr val="FF6600"/>
                </a:solidFill>
              </a:rPr>
              <a:t>Rasters: generieke structuur</a:t>
            </a:r>
            <a:endParaRPr lang="nl-NL" sz="2400" i="1">
              <a:solidFill>
                <a:srgbClr val="FF6600"/>
              </a:solidFill>
            </a:endParaRPr>
          </a:p>
        </p:txBody>
      </p:sp>
      <p:pic>
        <p:nvPicPr>
          <p:cNvPr id="50184" name="Picture 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84213" y="1989138"/>
            <a:ext cx="7777162" cy="4354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0185" name="Text Box 9"/>
          <p:cNvSpPr txBox="1">
            <a:spLocks noChangeArrowheads="1"/>
          </p:cNvSpPr>
          <p:nvPr/>
        </p:nvSpPr>
        <p:spPr bwMode="auto">
          <a:xfrm>
            <a:off x="0" y="6524625"/>
            <a:ext cx="630078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BE">
                <a:solidFill>
                  <a:schemeClr val="bg1"/>
                </a:solidFill>
              </a:rPr>
              <a:t>HFDSTK 2 – VOORSTELLING VAN GI</a:t>
            </a:r>
            <a:endParaRPr lang="nl-NL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C3517-B524-4BE9-A6CE-7FB34BFBC8AC}" type="slidenum">
              <a:rPr lang="nl-NL"/>
              <a:pPr/>
              <a:t>22</a:t>
            </a:fld>
            <a:endParaRPr lang="nl-NL"/>
          </a:p>
        </p:txBody>
      </p:sp>
      <p:sp>
        <p:nvSpPr>
          <p:cNvPr id="51202" name="Rectangle 2"/>
          <p:cNvSpPr>
            <a:spLocks noChangeArrowheads="1"/>
          </p:cNvSpPr>
          <p:nvPr/>
        </p:nvSpPr>
        <p:spPr bwMode="auto">
          <a:xfrm>
            <a:off x="0" y="0"/>
            <a:ext cx="9144000" cy="1196975"/>
          </a:xfrm>
          <a:prstGeom prst="rect">
            <a:avLst/>
          </a:prstGeom>
          <a:gradFill rotWithShape="1">
            <a:gsLst>
              <a:gs pos="0">
                <a:schemeClr val="bg2">
                  <a:gamma/>
                  <a:shade val="46275"/>
                  <a:invGamma/>
                </a:schemeClr>
              </a:gs>
              <a:gs pos="100000">
                <a:schemeClr val="bg2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pic>
        <p:nvPicPr>
          <p:cNvPr id="51203" name="Picture 3" descr="earth-640x480-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47813" cy="116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1204" name="Rectangle 4"/>
          <p:cNvSpPr>
            <a:spLocks noChangeArrowheads="1"/>
          </p:cNvSpPr>
          <p:nvPr/>
        </p:nvSpPr>
        <p:spPr bwMode="auto">
          <a:xfrm>
            <a:off x="0" y="6524625"/>
            <a:ext cx="6372225" cy="333375"/>
          </a:xfrm>
          <a:prstGeom prst="rect">
            <a:avLst/>
          </a:prstGeom>
          <a:solidFill>
            <a:srgbClr val="FF33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sp>
        <p:nvSpPr>
          <p:cNvPr id="51205" name="Text Box 5"/>
          <p:cNvSpPr txBox="1">
            <a:spLocks noChangeArrowheads="1"/>
          </p:cNvSpPr>
          <p:nvPr/>
        </p:nvSpPr>
        <p:spPr bwMode="auto">
          <a:xfrm>
            <a:off x="0" y="6524625"/>
            <a:ext cx="630078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BE">
                <a:solidFill>
                  <a:schemeClr val="bg1"/>
                </a:solidFill>
              </a:rPr>
              <a:t>HFDSTK 2 – VOORSTELLING VAN GI</a:t>
            </a:r>
            <a:endParaRPr lang="nl-NL">
              <a:solidFill>
                <a:schemeClr val="bg1"/>
              </a:solidFill>
            </a:endParaRPr>
          </a:p>
        </p:txBody>
      </p:sp>
      <p:sp>
        <p:nvSpPr>
          <p:cNvPr id="51206" name="Text Box 6"/>
          <p:cNvSpPr txBox="1">
            <a:spLocks noChangeArrowheads="1"/>
          </p:cNvSpPr>
          <p:nvPr/>
        </p:nvSpPr>
        <p:spPr bwMode="auto">
          <a:xfrm>
            <a:off x="755650" y="1484313"/>
            <a:ext cx="6553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BE" sz="2400" i="1">
                <a:solidFill>
                  <a:srgbClr val="FF6600"/>
                </a:solidFill>
              </a:rPr>
              <a:t>Rasters: voorbeeld</a:t>
            </a:r>
            <a:endParaRPr lang="nl-NL" sz="2400" i="1">
              <a:solidFill>
                <a:srgbClr val="FF6600"/>
              </a:solidFill>
            </a:endParaRPr>
          </a:p>
        </p:txBody>
      </p:sp>
      <p:pic>
        <p:nvPicPr>
          <p:cNvPr id="51209" name="Picture 9" descr="fig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608"/>
          <a:stretch>
            <a:fillRect/>
          </a:stretch>
        </p:blipFill>
        <p:spPr bwMode="auto">
          <a:xfrm>
            <a:off x="1258888" y="2133600"/>
            <a:ext cx="6408737" cy="4084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B6B0D9-CAE7-4AFC-8770-3FDB8D631C55}" type="slidenum">
              <a:rPr lang="nl-NL"/>
              <a:pPr/>
              <a:t>23</a:t>
            </a:fld>
            <a:endParaRPr lang="nl-NL"/>
          </a:p>
        </p:txBody>
      </p:sp>
      <p:sp>
        <p:nvSpPr>
          <p:cNvPr id="52226" name="Rectangle 2"/>
          <p:cNvSpPr>
            <a:spLocks noChangeArrowheads="1"/>
          </p:cNvSpPr>
          <p:nvPr/>
        </p:nvSpPr>
        <p:spPr bwMode="auto">
          <a:xfrm>
            <a:off x="0" y="0"/>
            <a:ext cx="9144000" cy="1196975"/>
          </a:xfrm>
          <a:prstGeom prst="rect">
            <a:avLst/>
          </a:prstGeom>
          <a:gradFill rotWithShape="1">
            <a:gsLst>
              <a:gs pos="0">
                <a:schemeClr val="bg2">
                  <a:gamma/>
                  <a:shade val="46275"/>
                  <a:invGamma/>
                </a:schemeClr>
              </a:gs>
              <a:gs pos="100000">
                <a:schemeClr val="bg2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pic>
        <p:nvPicPr>
          <p:cNvPr id="52227" name="Picture 3" descr="earth-640x480-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47813" cy="116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2228" name="Rectangle 4"/>
          <p:cNvSpPr>
            <a:spLocks noChangeArrowheads="1"/>
          </p:cNvSpPr>
          <p:nvPr/>
        </p:nvSpPr>
        <p:spPr bwMode="auto">
          <a:xfrm>
            <a:off x="0" y="6524625"/>
            <a:ext cx="6372225" cy="333375"/>
          </a:xfrm>
          <a:prstGeom prst="rect">
            <a:avLst/>
          </a:prstGeom>
          <a:solidFill>
            <a:srgbClr val="FF33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sp>
        <p:nvSpPr>
          <p:cNvPr id="52229" name="Text Box 5"/>
          <p:cNvSpPr txBox="1">
            <a:spLocks noChangeArrowheads="1"/>
          </p:cNvSpPr>
          <p:nvPr/>
        </p:nvSpPr>
        <p:spPr bwMode="auto">
          <a:xfrm>
            <a:off x="0" y="6524625"/>
            <a:ext cx="630078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BE">
                <a:solidFill>
                  <a:schemeClr val="bg1"/>
                </a:solidFill>
              </a:rPr>
              <a:t>HFDSTK 2 – VOORSTELLING VAN GI</a:t>
            </a:r>
            <a:endParaRPr lang="nl-NL">
              <a:solidFill>
                <a:schemeClr val="bg1"/>
              </a:solidFill>
            </a:endParaRPr>
          </a:p>
        </p:txBody>
      </p:sp>
      <p:sp>
        <p:nvSpPr>
          <p:cNvPr id="52230" name="Text Box 6"/>
          <p:cNvSpPr txBox="1">
            <a:spLocks noChangeArrowheads="1"/>
          </p:cNvSpPr>
          <p:nvPr/>
        </p:nvSpPr>
        <p:spPr bwMode="auto">
          <a:xfrm>
            <a:off x="755650" y="1484313"/>
            <a:ext cx="6553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BE" sz="2400" i="1">
                <a:solidFill>
                  <a:srgbClr val="FF6600"/>
                </a:solidFill>
              </a:rPr>
              <a:t>Rasters: structuurkenmerken</a:t>
            </a:r>
            <a:endParaRPr lang="nl-NL" sz="2400" i="1">
              <a:solidFill>
                <a:srgbClr val="FF6600"/>
              </a:solidFill>
            </a:endParaRPr>
          </a:p>
        </p:txBody>
      </p:sp>
      <p:sp>
        <p:nvSpPr>
          <p:cNvPr id="52232" name="Text Box 8"/>
          <p:cNvSpPr txBox="1">
            <a:spLocks noChangeArrowheads="1"/>
          </p:cNvSpPr>
          <p:nvPr/>
        </p:nvSpPr>
        <p:spPr bwMode="auto">
          <a:xfrm>
            <a:off x="1476375" y="2205038"/>
            <a:ext cx="7127875" cy="2392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10000"/>
              </a:spcBef>
              <a:buFontTx/>
              <a:buBlip>
                <a:blip r:embed="rId3"/>
              </a:buBlip>
            </a:pPr>
            <a:r>
              <a:rPr lang="fr-BE" sz="2400"/>
              <a:t>De gegevens vormen een ‘array’ of </a:t>
            </a:r>
            <a:r>
              <a:rPr lang="fr-BE" sz="2400">
                <a:solidFill>
                  <a:srgbClr val="FF3300"/>
                </a:solidFill>
              </a:rPr>
              <a:t>matrix van rijen en kolommen</a:t>
            </a:r>
          </a:p>
          <a:p>
            <a:pPr>
              <a:spcBef>
                <a:spcPct val="10000"/>
              </a:spcBef>
              <a:buFontTx/>
              <a:buBlip>
                <a:blip r:embed="rId3"/>
              </a:buBlip>
            </a:pPr>
            <a:r>
              <a:rPr lang="fr-BE" sz="2400"/>
              <a:t>Eén cel bevat een attribuutgegeven of een index die refereert naar een attribuut databank</a:t>
            </a:r>
          </a:p>
          <a:p>
            <a:pPr>
              <a:spcBef>
                <a:spcPct val="10000"/>
              </a:spcBef>
              <a:buFontTx/>
              <a:buBlip>
                <a:blip r:embed="rId3"/>
              </a:buBlip>
            </a:pPr>
            <a:r>
              <a:rPr lang="fr-BE" sz="2400"/>
              <a:t>Elke cel heeft een waarde, ook ‘als er geen is’</a:t>
            </a:r>
          </a:p>
          <a:p>
            <a:pPr>
              <a:spcBef>
                <a:spcPct val="10000"/>
              </a:spcBef>
              <a:buFontTx/>
              <a:buBlip>
                <a:blip r:embed="rId3"/>
              </a:buBlip>
            </a:pPr>
            <a:r>
              <a:rPr lang="fr-BE" sz="2400"/>
              <a:t>Elke cel heeft een </a:t>
            </a:r>
            <a:r>
              <a:rPr lang="fr-BE" sz="2400">
                <a:solidFill>
                  <a:srgbClr val="FF3300"/>
                </a:solidFill>
              </a:rPr>
              <a:t>ruimtelijke resolutie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439798-6F42-41D6-BC5D-3980657C119D}" type="slidenum">
              <a:rPr lang="nl-NL"/>
              <a:pPr/>
              <a:t>24</a:t>
            </a:fld>
            <a:endParaRPr lang="nl-NL"/>
          </a:p>
        </p:txBody>
      </p:sp>
      <p:sp>
        <p:nvSpPr>
          <p:cNvPr id="53250" name="Rectangle 2"/>
          <p:cNvSpPr>
            <a:spLocks noChangeArrowheads="1"/>
          </p:cNvSpPr>
          <p:nvPr/>
        </p:nvSpPr>
        <p:spPr bwMode="auto">
          <a:xfrm>
            <a:off x="0" y="0"/>
            <a:ext cx="9144000" cy="1196975"/>
          </a:xfrm>
          <a:prstGeom prst="rect">
            <a:avLst/>
          </a:prstGeom>
          <a:gradFill rotWithShape="1">
            <a:gsLst>
              <a:gs pos="0">
                <a:schemeClr val="bg2">
                  <a:gamma/>
                  <a:shade val="46275"/>
                  <a:invGamma/>
                </a:schemeClr>
              </a:gs>
              <a:gs pos="100000">
                <a:schemeClr val="bg2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pic>
        <p:nvPicPr>
          <p:cNvPr id="53251" name="Picture 3" descr="earth-640x480-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47813" cy="116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3252" name="Rectangle 4"/>
          <p:cNvSpPr>
            <a:spLocks noChangeArrowheads="1"/>
          </p:cNvSpPr>
          <p:nvPr/>
        </p:nvSpPr>
        <p:spPr bwMode="auto">
          <a:xfrm>
            <a:off x="0" y="6524625"/>
            <a:ext cx="6372225" cy="333375"/>
          </a:xfrm>
          <a:prstGeom prst="rect">
            <a:avLst/>
          </a:prstGeom>
          <a:solidFill>
            <a:srgbClr val="FF33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sp>
        <p:nvSpPr>
          <p:cNvPr id="53253" name="Text Box 5"/>
          <p:cNvSpPr txBox="1">
            <a:spLocks noChangeArrowheads="1"/>
          </p:cNvSpPr>
          <p:nvPr/>
        </p:nvSpPr>
        <p:spPr bwMode="auto">
          <a:xfrm>
            <a:off x="0" y="6524625"/>
            <a:ext cx="630078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BE">
                <a:solidFill>
                  <a:schemeClr val="bg1"/>
                </a:solidFill>
              </a:rPr>
              <a:t>HFDSTK 2 – VOORSTELLING VAN GI</a:t>
            </a:r>
            <a:endParaRPr lang="nl-NL">
              <a:solidFill>
                <a:schemeClr val="bg1"/>
              </a:solidFill>
            </a:endParaRPr>
          </a:p>
        </p:txBody>
      </p:sp>
      <p:sp>
        <p:nvSpPr>
          <p:cNvPr id="53254" name="Text Box 6"/>
          <p:cNvSpPr txBox="1">
            <a:spLocks noChangeArrowheads="1"/>
          </p:cNvSpPr>
          <p:nvPr/>
        </p:nvSpPr>
        <p:spPr bwMode="auto">
          <a:xfrm>
            <a:off x="755650" y="1484313"/>
            <a:ext cx="6553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BE" sz="2400" i="1">
                <a:solidFill>
                  <a:srgbClr val="FF6600"/>
                </a:solidFill>
              </a:rPr>
              <a:t>Rasters: structuurkenmerken</a:t>
            </a:r>
            <a:endParaRPr lang="nl-NL" sz="2400" i="1">
              <a:solidFill>
                <a:srgbClr val="FF6600"/>
              </a:solidFill>
            </a:endParaRPr>
          </a:p>
        </p:txBody>
      </p:sp>
      <p:sp>
        <p:nvSpPr>
          <p:cNvPr id="53255" name="Text Box 7"/>
          <p:cNvSpPr txBox="1">
            <a:spLocks noChangeArrowheads="1"/>
          </p:cNvSpPr>
          <p:nvPr/>
        </p:nvSpPr>
        <p:spPr bwMode="auto">
          <a:xfrm>
            <a:off x="1476375" y="2205038"/>
            <a:ext cx="7127875" cy="2720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10000"/>
              </a:spcBef>
              <a:buFontTx/>
              <a:buBlip>
                <a:blip r:embed="rId3"/>
              </a:buBlip>
            </a:pPr>
            <a:r>
              <a:rPr lang="fr-BE" sz="2400"/>
              <a:t>Punten en lijnen worden slecht weergegeven in rasterstructuur</a:t>
            </a:r>
            <a:endParaRPr lang="fr-BE" sz="2400">
              <a:solidFill>
                <a:srgbClr val="FF3300"/>
              </a:solidFill>
            </a:endParaRPr>
          </a:p>
          <a:p>
            <a:pPr>
              <a:spcBef>
                <a:spcPct val="10000"/>
              </a:spcBef>
              <a:buFontTx/>
              <a:buBlip>
                <a:blip r:embed="rId3"/>
              </a:buBlip>
            </a:pPr>
            <a:r>
              <a:rPr lang="fr-BE" sz="2400"/>
              <a:t>Alle cellen moeten in staat zijn de maximum waarde van een gegevensset weer te geven</a:t>
            </a:r>
          </a:p>
          <a:p>
            <a:pPr>
              <a:spcBef>
                <a:spcPct val="10000"/>
              </a:spcBef>
              <a:buFontTx/>
              <a:buBlip>
                <a:blip r:embed="rId3"/>
              </a:buBlip>
            </a:pPr>
            <a:r>
              <a:rPr lang="fr-BE" sz="2400"/>
              <a:t>Rasters zijn gemakkelijk te begrijpen, eenvoudig te schrijven en te lezen, en eenvoudig op een beeldscherm weer te geven</a:t>
            </a:r>
            <a:endParaRPr lang="fr-BE" sz="2400">
              <a:solidFill>
                <a:srgbClr val="FF33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041E09-AF7E-4D42-8516-0A4553F20368}" type="slidenum">
              <a:rPr lang="nl-NL"/>
              <a:pPr/>
              <a:t>25</a:t>
            </a:fld>
            <a:endParaRPr lang="nl-NL"/>
          </a:p>
        </p:txBody>
      </p:sp>
      <p:sp>
        <p:nvSpPr>
          <p:cNvPr id="54274" name="Rectangle 2"/>
          <p:cNvSpPr>
            <a:spLocks noChangeArrowheads="1"/>
          </p:cNvSpPr>
          <p:nvPr/>
        </p:nvSpPr>
        <p:spPr bwMode="auto">
          <a:xfrm>
            <a:off x="0" y="0"/>
            <a:ext cx="9144000" cy="1196975"/>
          </a:xfrm>
          <a:prstGeom prst="rect">
            <a:avLst/>
          </a:prstGeom>
          <a:gradFill rotWithShape="1">
            <a:gsLst>
              <a:gs pos="0">
                <a:schemeClr val="bg2">
                  <a:gamma/>
                  <a:shade val="46275"/>
                  <a:invGamma/>
                </a:schemeClr>
              </a:gs>
              <a:gs pos="100000">
                <a:schemeClr val="bg2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pic>
        <p:nvPicPr>
          <p:cNvPr id="54275" name="Picture 3" descr="earth-640x480-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47813" cy="116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4276" name="Rectangle 4"/>
          <p:cNvSpPr>
            <a:spLocks noChangeArrowheads="1"/>
          </p:cNvSpPr>
          <p:nvPr/>
        </p:nvSpPr>
        <p:spPr bwMode="auto">
          <a:xfrm>
            <a:off x="0" y="6524625"/>
            <a:ext cx="6372225" cy="333375"/>
          </a:xfrm>
          <a:prstGeom prst="rect">
            <a:avLst/>
          </a:prstGeom>
          <a:solidFill>
            <a:srgbClr val="FF33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sp>
        <p:nvSpPr>
          <p:cNvPr id="54277" name="Text Box 5"/>
          <p:cNvSpPr txBox="1">
            <a:spLocks noChangeArrowheads="1"/>
          </p:cNvSpPr>
          <p:nvPr/>
        </p:nvSpPr>
        <p:spPr bwMode="auto">
          <a:xfrm>
            <a:off x="0" y="6524625"/>
            <a:ext cx="630078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BE">
                <a:solidFill>
                  <a:schemeClr val="bg1"/>
                </a:solidFill>
              </a:rPr>
              <a:t>HFDSTK 2 – VOORSTELLING VAN GI</a:t>
            </a:r>
            <a:endParaRPr lang="nl-NL">
              <a:solidFill>
                <a:schemeClr val="bg1"/>
              </a:solidFill>
            </a:endParaRPr>
          </a:p>
        </p:txBody>
      </p:sp>
      <p:sp>
        <p:nvSpPr>
          <p:cNvPr id="54278" name="Text Box 6"/>
          <p:cNvSpPr txBox="1">
            <a:spLocks noChangeArrowheads="1"/>
          </p:cNvSpPr>
          <p:nvPr/>
        </p:nvSpPr>
        <p:spPr bwMode="auto">
          <a:xfrm>
            <a:off x="755650" y="1484313"/>
            <a:ext cx="6553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BE" sz="2400" i="1">
                <a:solidFill>
                  <a:srgbClr val="FF6600"/>
                </a:solidFill>
              </a:rPr>
              <a:t>Rasters: het probleem van mixed pixels</a:t>
            </a:r>
            <a:endParaRPr lang="nl-NL" sz="2400" i="1">
              <a:solidFill>
                <a:srgbClr val="FF6600"/>
              </a:solidFill>
            </a:endParaRPr>
          </a:p>
        </p:txBody>
      </p:sp>
      <p:pic>
        <p:nvPicPr>
          <p:cNvPr id="54280" name="Picture 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b="5525"/>
          <a:stretch>
            <a:fillRect/>
          </a:stretch>
        </p:blipFill>
        <p:spPr bwMode="auto">
          <a:xfrm>
            <a:off x="539750" y="2060575"/>
            <a:ext cx="7991475" cy="407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28D6E-0610-46E1-952E-773E944BADF6}" type="slidenum">
              <a:rPr lang="nl-NL"/>
              <a:pPr/>
              <a:t>26</a:t>
            </a:fld>
            <a:endParaRPr lang="nl-NL"/>
          </a:p>
        </p:txBody>
      </p:sp>
      <p:sp>
        <p:nvSpPr>
          <p:cNvPr id="81922" name="Rectangle 2"/>
          <p:cNvSpPr>
            <a:spLocks noChangeArrowheads="1"/>
          </p:cNvSpPr>
          <p:nvPr/>
        </p:nvSpPr>
        <p:spPr bwMode="auto">
          <a:xfrm>
            <a:off x="0" y="0"/>
            <a:ext cx="9144000" cy="1196975"/>
          </a:xfrm>
          <a:prstGeom prst="rect">
            <a:avLst/>
          </a:prstGeom>
          <a:gradFill rotWithShape="1">
            <a:gsLst>
              <a:gs pos="0">
                <a:schemeClr val="bg2">
                  <a:gamma/>
                  <a:shade val="46275"/>
                  <a:invGamma/>
                </a:schemeClr>
              </a:gs>
              <a:gs pos="100000">
                <a:schemeClr val="bg2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pic>
        <p:nvPicPr>
          <p:cNvPr id="81923" name="Picture 3" descr="earth-640x480-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47813" cy="116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81924" name="Rectangle 4"/>
          <p:cNvSpPr>
            <a:spLocks noChangeArrowheads="1"/>
          </p:cNvSpPr>
          <p:nvPr/>
        </p:nvSpPr>
        <p:spPr bwMode="auto">
          <a:xfrm>
            <a:off x="0" y="6524625"/>
            <a:ext cx="6372225" cy="333375"/>
          </a:xfrm>
          <a:prstGeom prst="rect">
            <a:avLst/>
          </a:prstGeom>
          <a:solidFill>
            <a:srgbClr val="FF33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sp>
        <p:nvSpPr>
          <p:cNvPr id="81925" name="Text Box 5"/>
          <p:cNvSpPr txBox="1">
            <a:spLocks noChangeArrowheads="1"/>
          </p:cNvSpPr>
          <p:nvPr/>
        </p:nvSpPr>
        <p:spPr bwMode="auto">
          <a:xfrm>
            <a:off x="0" y="6524625"/>
            <a:ext cx="630078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BE">
                <a:solidFill>
                  <a:schemeClr val="bg1"/>
                </a:solidFill>
              </a:rPr>
              <a:t>HFDSTK 2 – VOORSTELLING VAN GI</a:t>
            </a:r>
            <a:endParaRPr lang="nl-NL">
              <a:solidFill>
                <a:schemeClr val="bg1"/>
              </a:solidFill>
            </a:endParaRPr>
          </a:p>
        </p:txBody>
      </p:sp>
      <p:sp>
        <p:nvSpPr>
          <p:cNvPr id="81926" name="Text Box 6"/>
          <p:cNvSpPr txBox="1">
            <a:spLocks noChangeArrowheads="1"/>
          </p:cNvSpPr>
          <p:nvPr/>
        </p:nvSpPr>
        <p:spPr bwMode="auto">
          <a:xfrm>
            <a:off x="755650" y="1484313"/>
            <a:ext cx="6553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BE" sz="2400" i="1">
                <a:solidFill>
                  <a:srgbClr val="FF6600"/>
                </a:solidFill>
              </a:rPr>
              <a:t>Rasters: het probleem van mixed pixels</a:t>
            </a:r>
            <a:endParaRPr lang="nl-NL" sz="2400" i="1">
              <a:solidFill>
                <a:srgbClr val="FF6600"/>
              </a:solidFill>
            </a:endParaRPr>
          </a:p>
        </p:txBody>
      </p:sp>
      <p:pic>
        <p:nvPicPr>
          <p:cNvPr id="81928" name="Picture 8" descr="fig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555875" y="1916113"/>
            <a:ext cx="4067175" cy="3519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81929" name="Text Box 9"/>
          <p:cNvSpPr txBox="1">
            <a:spLocks noChangeArrowheads="1"/>
          </p:cNvSpPr>
          <p:nvPr/>
        </p:nvSpPr>
        <p:spPr bwMode="auto">
          <a:xfrm>
            <a:off x="3706813" y="5443538"/>
            <a:ext cx="2520950" cy="779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BE"/>
              <a:t>A: largest share rule</a:t>
            </a:r>
          </a:p>
          <a:p>
            <a:pPr>
              <a:spcBef>
                <a:spcPct val="50000"/>
              </a:spcBef>
            </a:pPr>
            <a:r>
              <a:rPr lang="fr-BE"/>
              <a:t>B: central point rule</a:t>
            </a:r>
            <a:endParaRPr lang="nl-NL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A261F-9AE9-45DA-8B02-E45C1560C901}" type="slidenum">
              <a:rPr lang="nl-NL"/>
              <a:pPr/>
              <a:t>27</a:t>
            </a:fld>
            <a:endParaRPr lang="nl-NL"/>
          </a:p>
        </p:txBody>
      </p:sp>
      <p:sp>
        <p:nvSpPr>
          <p:cNvPr id="55298" name="Rectangle 2"/>
          <p:cNvSpPr>
            <a:spLocks noChangeArrowheads="1"/>
          </p:cNvSpPr>
          <p:nvPr/>
        </p:nvSpPr>
        <p:spPr bwMode="auto">
          <a:xfrm>
            <a:off x="0" y="0"/>
            <a:ext cx="9144000" cy="1196975"/>
          </a:xfrm>
          <a:prstGeom prst="rect">
            <a:avLst/>
          </a:prstGeom>
          <a:gradFill rotWithShape="1">
            <a:gsLst>
              <a:gs pos="0">
                <a:schemeClr val="bg2">
                  <a:gamma/>
                  <a:shade val="46275"/>
                  <a:invGamma/>
                </a:schemeClr>
              </a:gs>
              <a:gs pos="100000">
                <a:schemeClr val="bg2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pic>
        <p:nvPicPr>
          <p:cNvPr id="55299" name="Picture 3" descr="earth-640x480-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47813" cy="116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5300" name="Rectangle 4"/>
          <p:cNvSpPr>
            <a:spLocks noChangeArrowheads="1"/>
          </p:cNvSpPr>
          <p:nvPr/>
        </p:nvSpPr>
        <p:spPr bwMode="auto">
          <a:xfrm>
            <a:off x="0" y="6524625"/>
            <a:ext cx="6372225" cy="333375"/>
          </a:xfrm>
          <a:prstGeom prst="rect">
            <a:avLst/>
          </a:prstGeom>
          <a:solidFill>
            <a:srgbClr val="FF33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sp>
        <p:nvSpPr>
          <p:cNvPr id="55301" name="Text Box 5"/>
          <p:cNvSpPr txBox="1">
            <a:spLocks noChangeArrowheads="1"/>
          </p:cNvSpPr>
          <p:nvPr/>
        </p:nvSpPr>
        <p:spPr bwMode="auto">
          <a:xfrm>
            <a:off x="0" y="6524625"/>
            <a:ext cx="630078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BE">
                <a:solidFill>
                  <a:schemeClr val="bg1"/>
                </a:solidFill>
              </a:rPr>
              <a:t>HFDSTK 2 – VOORSTELLING VAN GI</a:t>
            </a:r>
            <a:endParaRPr lang="nl-NL">
              <a:solidFill>
                <a:schemeClr val="bg1"/>
              </a:solidFill>
            </a:endParaRPr>
          </a:p>
        </p:txBody>
      </p:sp>
      <p:sp>
        <p:nvSpPr>
          <p:cNvPr id="55302" name="Text Box 6"/>
          <p:cNvSpPr txBox="1">
            <a:spLocks noChangeArrowheads="1"/>
          </p:cNvSpPr>
          <p:nvPr/>
        </p:nvSpPr>
        <p:spPr bwMode="auto">
          <a:xfrm>
            <a:off x="755650" y="1484313"/>
            <a:ext cx="6553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BE" sz="2400" i="1">
                <a:solidFill>
                  <a:srgbClr val="FF6600"/>
                </a:solidFill>
              </a:rPr>
              <a:t>Vectors</a:t>
            </a:r>
            <a:endParaRPr lang="nl-NL" sz="2400" i="1">
              <a:solidFill>
                <a:srgbClr val="FF6600"/>
              </a:solidFill>
            </a:endParaRPr>
          </a:p>
        </p:txBody>
      </p:sp>
      <p:sp>
        <p:nvSpPr>
          <p:cNvPr id="55303" name="Text Box 7"/>
          <p:cNvSpPr txBox="1">
            <a:spLocks noChangeArrowheads="1"/>
          </p:cNvSpPr>
          <p:nvPr/>
        </p:nvSpPr>
        <p:spPr bwMode="auto">
          <a:xfrm>
            <a:off x="1476375" y="2205038"/>
            <a:ext cx="7127875" cy="4273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10000"/>
              </a:spcBef>
              <a:buFontTx/>
              <a:buBlip>
                <a:blip r:embed="rId4"/>
              </a:buBlip>
            </a:pPr>
            <a:r>
              <a:rPr lang="fr-BE" sz="2400"/>
              <a:t>Worden gebruikt voor de weergave van punten, lijnen en vlakken</a:t>
            </a:r>
            <a:endParaRPr lang="fr-BE" sz="2400">
              <a:solidFill>
                <a:srgbClr val="FF3300"/>
              </a:solidFill>
            </a:endParaRPr>
          </a:p>
          <a:p>
            <a:pPr>
              <a:spcBef>
                <a:spcPct val="10000"/>
              </a:spcBef>
              <a:buFontTx/>
              <a:buBlip>
                <a:blip r:embed="rId4"/>
              </a:buBlip>
            </a:pPr>
            <a:r>
              <a:rPr lang="fr-BE" sz="2400"/>
              <a:t>Maken gebruik van coördinaten</a:t>
            </a:r>
          </a:p>
          <a:p>
            <a:pPr lvl="1">
              <a:spcBef>
                <a:spcPct val="10000"/>
              </a:spcBef>
            </a:pPr>
            <a:r>
              <a:rPr lang="fr-BE" sz="2400"/>
              <a:t>-één per punt</a:t>
            </a:r>
          </a:p>
          <a:p>
            <a:pPr lvl="1">
              <a:spcBef>
                <a:spcPct val="10000"/>
              </a:spcBef>
            </a:pPr>
            <a:r>
              <a:rPr lang="fr-BE" sz="2400"/>
              <a:t>-lijnen zijn verbindingen tussen punten</a:t>
            </a:r>
          </a:p>
          <a:p>
            <a:pPr lvl="1">
              <a:spcBef>
                <a:spcPct val="10000"/>
              </a:spcBef>
            </a:pPr>
            <a:r>
              <a:rPr lang="fr-BE" sz="2400"/>
              <a:t>	-’</a:t>
            </a:r>
            <a:r>
              <a:rPr lang="fr-BE" sz="2400">
                <a:solidFill>
                  <a:srgbClr val="FF3300"/>
                </a:solidFill>
              </a:rPr>
              <a:t>polylines</a:t>
            </a:r>
            <a:r>
              <a:rPr lang="fr-BE" sz="2400"/>
              <a:t>’ zijn mogelijk </a:t>
            </a:r>
            <a:r>
              <a:rPr lang="fr-BE" i="1"/>
              <a:t>(curved line represented by a series of straight segments connecting vertices)</a:t>
            </a:r>
          </a:p>
          <a:p>
            <a:pPr lvl="1">
              <a:spcBef>
                <a:spcPct val="10000"/>
              </a:spcBef>
            </a:pPr>
            <a:r>
              <a:rPr lang="fr-BE" sz="2400"/>
              <a:t>-vlakken worden als polygonen vastgelegd </a:t>
            </a:r>
            <a:r>
              <a:rPr lang="el-GR" sz="2400">
                <a:solidFill>
                  <a:srgbClr val="008000"/>
                </a:solidFill>
                <a:cs typeface="Arial" pitchFamily="34" charset="0"/>
              </a:rPr>
              <a:t>Φ</a:t>
            </a:r>
            <a:r>
              <a:rPr lang="fr-BE" sz="2400"/>
              <a:t> </a:t>
            </a:r>
          </a:p>
          <a:p>
            <a:pPr lvl="1">
              <a:spcBef>
                <a:spcPct val="10000"/>
              </a:spcBef>
            </a:pPr>
            <a:r>
              <a:rPr lang="fr-BE" sz="2400"/>
              <a:t>	-lijnstukken tussen punten; polygoon is 	gesloten</a:t>
            </a:r>
          </a:p>
          <a:p>
            <a:pPr lvl="1">
              <a:spcBef>
                <a:spcPct val="10000"/>
              </a:spcBef>
            </a:pPr>
            <a:r>
              <a:rPr lang="fr-BE" sz="2400"/>
              <a:t>	-elk punt van een lijn krijgt coördinaten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D6E1C-5403-4F3F-BD34-56E8CD538695}" type="slidenum">
              <a:rPr lang="nl-NL"/>
              <a:pPr/>
              <a:t>28</a:t>
            </a:fld>
            <a:endParaRPr lang="nl-NL"/>
          </a:p>
        </p:txBody>
      </p:sp>
      <p:sp>
        <p:nvSpPr>
          <p:cNvPr id="82946" name="Rectangle 2"/>
          <p:cNvSpPr>
            <a:spLocks noChangeArrowheads="1"/>
          </p:cNvSpPr>
          <p:nvPr/>
        </p:nvSpPr>
        <p:spPr bwMode="auto">
          <a:xfrm>
            <a:off x="0" y="0"/>
            <a:ext cx="9144000" cy="1196975"/>
          </a:xfrm>
          <a:prstGeom prst="rect">
            <a:avLst/>
          </a:prstGeom>
          <a:gradFill rotWithShape="1">
            <a:gsLst>
              <a:gs pos="0">
                <a:schemeClr val="bg2">
                  <a:gamma/>
                  <a:shade val="46275"/>
                  <a:invGamma/>
                </a:schemeClr>
              </a:gs>
              <a:gs pos="100000">
                <a:schemeClr val="bg2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pic>
        <p:nvPicPr>
          <p:cNvPr id="82947" name="Picture 3" descr="earth-640x480-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47813" cy="116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82948" name="Rectangle 4"/>
          <p:cNvSpPr>
            <a:spLocks noChangeArrowheads="1"/>
          </p:cNvSpPr>
          <p:nvPr/>
        </p:nvSpPr>
        <p:spPr bwMode="auto">
          <a:xfrm>
            <a:off x="0" y="6524625"/>
            <a:ext cx="6372225" cy="333375"/>
          </a:xfrm>
          <a:prstGeom prst="rect">
            <a:avLst/>
          </a:prstGeom>
          <a:solidFill>
            <a:srgbClr val="FF33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sp>
        <p:nvSpPr>
          <p:cNvPr id="82949" name="Text Box 5"/>
          <p:cNvSpPr txBox="1">
            <a:spLocks noChangeArrowheads="1"/>
          </p:cNvSpPr>
          <p:nvPr/>
        </p:nvSpPr>
        <p:spPr bwMode="auto">
          <a:xfrm>
            <a:off x="0" y="6524625"/>
            <a:ext cx="630078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BE">
                <a:solidFill>
                  <a:schemeClr val="bg1"/>
                </a:solidFill>
              </a:rPr>
              <a:t>HFDSTK 2 – VOORSTELLING VAN GI</a:t>
            </a:r>
            <a:endParaRPr lang="nl-NL">
              <a:solidFill>
                <a:schemeClr val="bg1"/>
              </a:solidFill>
            </a:endParaRPr>
          </a:p>
        </p:txBody>
      </p:sp>
      <p:sp>
        <p:nvSpPr>
          <p:cNvPr id="82950" name="Text Box 6"/>
          <p:cNvSpPr txBox="1">
            <a:spLocks noChangeArrowheads="1"/>
          </p:cNvSpPr>
          <p:nvPr/>
        </p:nvSpPr>
        <p:spPr bwMode="auto">
          <a:xfrm>
            <a:off x="755650" y="1484313"/>
            <a:ext cx="6553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BE" sz="2400" i="1">
                <a:solidFill>
                  <a:srgbClr val="FF6600"/>
                </a:solidFill>
              </a:rPr>
              <a:t>Vectors</a:t>
            </a:r>
            <a:endParaRPr lang="nl-NL" sz="2400" i="1">
              <a:solidFill>
                <a:srgbClr val="FF6600"/>
              </a:solidFill>
            </a:endParaRPr>
          </a:p>
        </p:txBody>
      </p:sp>
      <p:pic>
        <p:nvPicPr>
          <p:cNvPr id="82952" name="Picture 8" descr="fig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547813" y="2311400"/>
            <a:ext cx="4824412" cy="3852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C68CF-52CC-4BC6-BCB1-CF144BB9987A}" type="slidenum">
              <a:rPr lang="nl-NL"/>
              <a:pPr/>
              <a:t>29</a:t>
            </a:fld>
            <a:endParaRPr lang="nl-NL"/>
          </a:p>
        </p:txBody>
      </p:sp>
      <p:sp>
        <p:nvSpPr>
          <p:cNvPr id="56322" name="Rectangle 2"/>
          <p:cNvSpPr>
            <a:spLocks noChangeArrowheads="1"/>
          </p:cNvSpPr>
          <p:nvPr/>
        </p:nvSpPr>
        <p:spPr bwMode="auto">
          <a:xfrm>
            <a:off x="0" y="0"/>
            <a:ext cx="9144000" cy="1196975"/>
          </a:xfrm>
          <a:prstGeom prst="rect">
            <a:avLst/>
          </a:prstGeom>
          <a:gradFill rotWithShape="1">
            <a:gsLst>
              <a:gs pos="0">
                <a:schemeClr val="bg2">
                  <a:gamma/>
                  <a:shade val="46275"/>
                  <a:invGamma/>
                </a:schemeClr>
              </a:gs>
              <a:gs pos="100000">
                <a:schemeClr val="bg2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pic>
        <p:nvPicPr>
          <p:cNvPr id="56323" name="Picture 3" descr="earth-640x480-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47813" cy="116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6324" name="Rectangle 4"/>
          <p:cNvSpPr>
            <a:spLocks noChangeArrowheads="1"/>
          </p:cNvSpPr>
          <p:nvPr/>
        </p:nvSpPr>
        <p:spPr bwMode="auto">
          <a:xfrm>
            <a:off x="0" y="6524625"/>
            <a:ext cx="6372225" cy="333375"/>
          </a:xfrm>
          <a:prstGeom prst="rect">
            <a:avLst/>
          </a:prstGeom>
          <a:solidFill>
            <a:srgbClr val="FF33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sp>
        <p:nvSpPr>
          <p:cNvPr id="56325" name="Text Box 5"/>
          <p:cNvSpPr txBox="1">
            <a:spLocks noChangeArrowheads="1"/>
          </p:cNvSpPr>
          <p:nvPr/>
        </p:nvSpPr>
        <p:spPr bwMode="auto">
          <a:xfrm>
            <a:off x="0" y="6524625"/>
            <a:ext cx="630078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BE">
                <a:solidFill>
                  <a:schemeClr val="bg1"/>
                </a:solidFill>
              </a:rPr>
              <a:t>HFDSTK 2 – VOORSTELLING VAN GI</a:t>
            </a:r>
            <a:endParaRPr lang="nl-NL">
              <a:solidFill>
                <a:schemeClr val="bg1"/>
              </a:solidFill>
            </a:endParaRPr>
          </a:p>
        </p:txBody>
      </p:sp>
      <p:sp>
        <p:nvSpPr>
          <p:cNvPr id="56326" name="Text Box 6"/>
          <p:cNvSpPr txBox="1">
            <a:spLocks noChangeArrowheads="1"/>
          </p:cNvSpPr>
          <p:nvPr/>
        </p:nvSpPr>
        <p:spPr bwMode="auto">
          <a:xfrm>
            <a:off x="755650" y="1484313"/>
            <a:ext cx="6553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BE" sz="2400" i="1">
                <a:solidFill>
                  <a:srgbClr val="FF6600"/>
                </a:solidFill>
              </a:rPr>
              <a:t>Vectors: een voorbeeld</a:t>
            </a:r>
            <a:endParaRPr lang="nl-NL" sz="2400" i="1">
              <a:solidFill>
                <a:srgbClr val="FF6600"/>
              </a:solidFill>
            </a:endParaRPr>
          </a:p>
        </p:txBody>
      </p:sp>
      <p:sp>
        <p:nvSpPr>
          <p:cNvPr id="56327" name="Text Box 7"/>
          <p:cNvSpPr txBox="1">
            <a:spLocks noChangeArrowheads="1"/>
          </p:cNvSpPr>
          <p:nvPr/>
        </p:nvSpPr>
        <p:spPr bwMode="auto">
          <a:xfrm>
            <a:off x="1476375" y="2205038"/>
            <a:ext cx="7127875" cy="2720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10000"/>
              </a:spcBef>
              <a:buFontTx/>
              <a:buBlip>
                <a:blip r:embed="rId3"/>
              </a:buBlip>
            </a:pPr>
            <a:r>
              <a:rPr lang="fr-BE" sz="2400"/>
              <a:t>Een bron kan worden voorgesteld als een punt, bestaande uit één enkel XY coördinaatkoppel, en het label ‘bron’</a:t>
            </a:r>
            <a:endParaRPr lang="fr-BE" sz="2400">
              <a:solidFill>
                <a:srgbClr val="FF3300"/>
              </a:solidFill>
            </a:endParaRPr>
          </a:p>
          <a:p>
            <a:pPr>
              <a:spcBef>
                <a:spcPct val="10000"/>
              </a:spcBef>
              <a:buFontTx/>
              <a:buBlip>
                <a:blip r:embed="rId3"/>
              </a:buBlip>
            </a:pPr>
            <a:r>
              <a:rPr lang="fr-BE" sz="2400"/>
              <a:t>Een pijplijn naar de bottelarij kan worden voorgesteld als een lijn met begin en eind XY coördinatenset, en het label ‘pijplijn’</a:t>
            </a:r>
          </a:p>
          <a:p>
            <a:pPr>
              <a:spcBef>
                <a:spcPct val="10000"/>
              </a:spcBef>
              <a:buFontTx/>
              <a:buBlip>
                <a:blip r:embed="rId3"/>
              </a:buBlip>
            </a:pPr>
            <a:r>
              <a:rPr lang="fr-BE" sz="2400"/>
              <a:t>Een waterwinningsgebied…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D69C29-ECBF-4955-A54D-ECAD4F44B514}" type="slidenum">
              <a:rPr lang="nl-NL"/>
              <a:pPr/>
              <a:t>3</a:t>
            </a:fld>
            <a:endParaRPr lang="nl-NL"/>
          </a:p>
        </p:txBody>
      </p:sp>
      <p:sp>
        <p:nvSpPr>
          <p:cNvPr id="2060" name="Rectangle 12"/>
          <p:cNvSpPr>
            <a:spLocks noChangeArrowheads="1"/>
          </p:cNvSpPr>
          <p:nvPr/>
        </p:nvSpPr>
        <p:spPr bwMode="auto">
          <a:xfrm>
            <a:off x="0" y="0"/>
            <a:ext cx="9144000" cy="1196975"/>
          </a:xfrm>
          <a:prstGeom prst="rect">
            <a:avLst/>
          </a:prstGeom>
          <a:gradFill rotWithShape="1">
            <a:gsLst>
              <a:gs pos="0">
                <a:schemeClr val="bg2">
                  <a:gamma/>
                  <a:shade val="46275"/>
                  <a:invGamma/>
                </a:schemeClr>
              </a:gs>
              <a:gs pos="100000">
                <a:schemeClr val="bg2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pic>
        <p:nvPicPr>
          <p:cNvPr id="2052" name="Picture 4" descr="earth-640x480-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47813" cy="116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055" name="Rectangle 7"/>
          <p:cNvSpPr>
            <a:spLocks noChangeArrowheads="1"/>
          </p:cNvSpPr>
          <p:nvPr/>
        </p:nvSpPr>
        <p:spPr bwMode="auto">
          <a:xfrm>
            <a:off x="0" y="6524625"/>
            <a:ext cx="6372225" cy="333375"/>
          </a:xfrm>
          <a:prstGeom prst="rect">
            <a:avLst/>
          </a:prstGeom>
          <a:solidFill>
            <a:srgbClr val="FF33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sp>
        <p:nvSpPr>
          <p:cNvPr id="2058" name="Text Box 10"/>
          <p:cNvSpPr txBox="1">
            <a:spLocks noChangeArrowheads="1"/>
          </p:cNvSpPr>
          <p:nvPr/>
        </p:nvSpPr>
        <p:spPr bwMode="auto">
          <a:xfrm>
            <a:off x="1476375" y="2205038"/>
            <a:ext cx="6264275" cy="3195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Blip>
                <a:blip r:embed="rId3"/>
              </a:buBlip>
            </a:pPr>
            <a:r>
              <a:rPr lang="fr-BE" sz="2400"/>
              <a:t>Wat is </a:t>
            </a:r>
            <a:r>
              <a:rPr lang="fr-BE" sz="2400">
                <a:solidFill>
                  <a:schemeClr val="accent2"/>
                </a:solidFill>
              </a:rPr>
              <a:t>representation</a:t>
            </a:r>
            <a:r>
              <a:rPr lang="fr-BE" sz="2400"/>
              <a:t>?</a:t>
            </a:r>
          </a:p>
          <a:p>
            <a:pPr>
              <a:spcBef>
                <a:spcPct val="50000"/>
              </a:spcBef>
              <a:buFontTx/>
              <a:buBlip>
                <a:blip r:embed="rId3"/>
              </a:buBlip>
            </a:pPr>
            <a:r>
              <a:rPr lang="fr-BE" sz="2400"/>
              <a:t>Digitale voorstellingen</a:t>
            </a:r>
          </a:p>
          <a:p>
            <a:pPr>
              <a:spcBef>
                <a:spcPct val="50000"/>
              </a:spcBef>
              <a:buFontTx/>
              <a:buBlip>
                <a:blip r:embed="rId3"/>
              </a:buBlip>
            </a:pPr>
            <a:r>
              <a:rPr lang="fr-BE" sz="2400">
                <a:solidFill>
                  <a:schemeClr val="accent2"/>
                </a:solidFill>
              </a:rPr>
              <a:t>Discrete objecten en continue velden</a:t>
            </a:r>
            <a:endParaRPr lang="fr-BE" sz="2400"/>
          </a:p>
          <a:p>
            <a:pPr>
              <a:spcBef>
                <a:spcPct val="50000"/>
              </a:spcBef>
              <a:buFontTx/>
              <a:buBlip>
                <a:blip r:embed="rId3"/>
              </a:buBlip>
            </a:pPr>
            <a:r>
              <a:rPr lang="fr-BE" sz="2400"/>
              <a:t>Raster en vectortype</a:t>
            </a:r>
          </a:p>
          <a:p>
            <a:pPr>
              <a:spcBef>
                <a:spcPct val="50000"/>
              </a:spcBef>
              <a:buFontTx/>
              <a:buBlip>
                <a:blip r:embed="rId3"/>
              </a:buBlip>
            </a:pPr>
            <a:r>
              <a:rPr lang="fr-BE" sz="2400"/>
              <a:t>Het generalisatieprincipe</a:t>
            </a:r>
          </a:p>
          <a:p>
            <a:pPr>
              <a:spcBef>
                <a:spcPct val="50000"/>
              </a:spcBef>
              <a:buFontTx/>
              <a:buBlip>
                <a:blip r:embed="rId3"/>
              </a:buBlip>
            </a:pPr>
            <a:r>
              <a:rPr lang="fr-BE" sz="2400"/>
              <a:t>Typische kenmerken van GI</a:t>
            </a:r>
            <a:endParaRPr lang="nl-NL" sz="2400"/>
          </a:p>
        </p:txBody>
      </p:sp>
      <p:sp>
        <p:nvSpPr>
          <p:cNvPr id="2061" name="Text Box 13"/>
          <p:cNvSpPr txBox="1">
            <a:spLocks noChangeArrowheads="1"/>
          </p:cNvSpPr>
          <p:nvPr/>
        </p:nvSpPr>
        <p:spPr bwMode="auto">
          <a:xfrm>
            <a:off x="755650" y="1484313"/>
            <a:ext cx="6553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BE" sz="2400" i="1">
                <a:solidFill>
                  <a:srgbClr val="FF6600"/>
                </a:solidFill>
              </a:rPr>
              <a:t>Thema’s</a:t>
            </a:r>
            <a:endParaRPr lang="nl-NL" sz="2400" i="1">
              <a:solidFill>
                <a:srgbClr val="FF6600"/>
              </a:solidFill>
            </a:endParaRPr>
          </a:p>
        </p:txBody>
      </p:sp>
      <p:sp>
        <p:nvSpPr>
          <p:cNvPr id="2062" name="Text Box 14"/>
          <p:cNvSpPr txBox="1">
            <a:spLocks noChangeArrowheads="1"/>
          </p:cNvSpPr>
          <p:nvPr/>
        </p:nvSpPr>
        <p:spPr bwMode="auto">
          <a:xfrm>
            <a:off x="0" y="6524625"/>
            <a:ext cx="630078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BE">
                <a:solidFill>
                  <a:schemeClr val="bg1"/>
                </a:solidFill>
              </a:rPr>
              <a:t>HFDSTK 2 – VOORSTELLING VAN GI</a:t>
            </a:r>
            <a:endParaRPr lang="nl-NL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DFB2A0-CE25-4EDE-A73E-7B8B1FED0B48}" type="slidenum">
              <a:rPr lang="nl-NL"/>
              <a:pPr/>
              <a:t>30</a:t>
            </a:fld>
            <a:endParaRPr lang="nl-NL"/>
          </a:p>
        </p:txBody>
      </p:sp>
      <p:sp>
        <p:nvSpPr>
          <p:cNvPr id="57346" name="Rectangle 2"/>
          <p:cNvSpPr>
            <a:spLocks noChangeArrowheads="1"/>
          </p:cNvSpPr>
          <p:nvPr/>
        </p:nvSpPr>
        <p:spPr bwMode="auto">
          <a:xfrm>
            <a:off x="0" y="0"/>
            <a:ext cx="9144000" cy="1196975"/>
          </a:xfrm>
          <a:prstGeom prst="rect">
            <a:avLst/>
          </a:prstGeom>
          <a:gradFill rotWithShape="1">
            <a:gsLst>
              <a:gs pos="0">
                <a:schemeClr val="bg2">
                  <a:gamma/>
                  <a:shade val="46275"/>
                  <a:invGamma/>
                </a:schemeClr>
              </a:gs>
              <a:gs pos="100000">
                <a:schemeClr val="bg2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pic>
        <p:nvPicPr>
          <p:cNvPr id="57347" name="Picture 3" descr="earth-640x480-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47813" cy="116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7348" name="Rectangle 4"/>
          <p:cNvSpPr>
            <a:spLocks noChangeArrowheads="1"/>
          </p:cNvSpPr>
          <p:nvPr/>
        </p:nvSpPr>
        <p:spPr bwMode="auto">
          <a:xfrm>
            <a:off x="0" y="6524625"/>
            <a:ext cx="6372225" cy="333375"/>
          </a:xfrm>
          <a:prstGeom prst="rect">
            <a:avLst/>
          </a:prstGeom>
          <a:solidFill>
            <a:srgbClr val="FF33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sp>
        <p:nvSpPr>
          <p:cNvPr id="57349" name="Text Box 5"/>
          <p:cNvSpPr txBox="1">
            <a:spLocks noChangeArrowheads="1"/>
          </p:cNvSpPr>
          <p:nvPr/>
        </p:nvSpPr>
        <p:spPr bwMode="auto">
          <a:xfrm>
            <a:off x="0" y="6524625"/>
            <a:ext cx="630078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BE">
                <a:solidFill>
                  <a:schemeClr val="bg1"/>
                </a:solidFill>
              </a:rPr>
              <a:t>HFDSTK 2 – VOORSTELLING VAN GI</a:t>
            </a:r>
            <a:endParaRPr lang="nl-NL">
              <a:solidFill>
                <a:schemeClr val="bg1"/>
              </a:solidFill>
            </a:endParaRPr>
          </a:p>
        </p:txBody>
      </p:sp>
      <p:sp>
        <p:nvSpPr>
          <p:cNvPr id="57350" name="Text Box 6"/>
          <p:cNvSpPr txBox="1">
            <a:spLocks noChangeArrowheads="1"/>
          </p:cNvSpPr>
          <p:nvPr/>
        </p:nvSpPr>
        <p:spPr bwMode="auto">
          <a:xfrm>
            <a:off x="755650" y="1484313"/>
            <a:ext cx="6553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BE" sz="2400" i="1">
                <a:solidFill>
                  <a:srgbClr val="FF6600"/>
                </a:solidFill>
              </a:rPr>
              <a:t>Vectors: een voorbeeld</a:t>
            </a:r>
            <a:endParaRPr lang="nl-NL" sz="2400" i="1">
              <a:solidFill>
                <a:srgbClr val="FF6600"/>
              </a:solidFill>
            </a:endParaRPr>
          </a:p>
        </p:txBody>
      </p:sp>
      <p:pic>
        <p:nvPicPr>
          <p:cNvPr id="57352" name="Picture 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500563" y="1268413"/>
            <a:ext cx="4114800" cy="51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CE6A2-877E-43CF-9C5A-82E76543FD7F}" type="slidenum">
              <a:rPr lang="nl-NL"/>
              <a:pPr/>
              <a:t>31</a:t>
            </a:fld>
            <a:endParaRPr lang="nl-NL"/>
          </a:p>
        </p:txBody>
      </p:sp>
      <p:sp>
        <p:nvSpPr>
          <p:cNvPr id="58370" name="Rectangle 2"/>
          <p:cNvSpPr>
            <a:spLocks noChangeArrowheads="1"/>
          </p:cNvSpPr>
          <p:nvPr/>
        </p:nvSpPr>
        <p:spPr bwMode="auto">
          <a:xfrm>
            <a:off x="0" y="0"/>
            <a:ext cx="9144000" cy="1196975"/>
          </a:xfrm>
          <a:prstGeom prst="rect">
            <a:avLst/>
          </a:prstGeom>
          <a:gradFill rotWithShape="1">
            <a:gsLst>
              <a:gs pos="0">
                <a:schemeClr val="bg2">
                  <a:gamma/>
                  <a:shade val="46275"/>
                  <a:invGamma/>
                </a:schemeClr>
              </a:gs>
              <a:gs pos="100000">
                <a:schemeClr val="bg2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pic>
        <p:nvPicPr>
          <p:cNvPr id="58371" name="Picture 3" descr="earth-640x480-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47813" cy="116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8372" name="Rectangle 4"/>
          <p:cNvSpPr>
            <a:spLocks noChangeArrowheads="1"/>
          </p:cNvSpPr>
          <p:nvPr/>
        </p:nvSpPr>
        <p:spPr bwMode="auto">
          <a:xfrm>
            <a:off x="0" y="6524625"/>
            <a:ext cx="6372225" cy="333375"/>
          </a:xfrm>
          <a:prstGeom prst="rect">
            <a:avLst/>
          </a:prstGeom>
          <a:solidFill>
            <a:srgbClr val="FF33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sp>
        <p:nvSpPr>
          <p:cNvPr id="58373" name="Text Box 5"/>
          <p:cNvSpPr txBox="1">
            <a:spLocks noChangeArrowheads="1"/>
          </p:cNvSpPr>
          <p:nvPr/>
        </p:nvSpPr>
        <p:spPr bwMode="auto">
          <a:xfrm>
            <a:off x="0" y="6524625"/>
            <a:ext cx="630078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BE">
                <a:solidFill>
                  <a:schemeClr val="bg1"/>
                </a:solidFill>
              </a:rPr>
              <a:t>HFDSTK 2 – VOORSTELLING VAN GI</a:t>
            </a:r>
            <a:endParaRPr lang="nl-NL">
              <a:solidFill>
                <a:schemeClr val="bg1"/>
              </a:solidFill>
            </a:endParaRPr>
          </a:p>
        </p:txBody>
      </p:sp>
      <p:sp>
        <p:nvSpPr>
          <p:cNvPr id="58374" name="Text Box 6"/>
          <p:cNvSpPr txBox="1">
            <a:spLocks noChangeArrowheads="1"/>
          </p:cNvSpPr>
          <p:nvPr/>
        </p:nvSpPr>
        <p:spPr bwMode="auto">
          <a:xfrm>
            <a:off x="755650" y="1484313"/>
            <a:ext cx="6553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BE" sz="2400" i="1">
                <a:solidFill>
                  <a:srgbClr val="FF6600"/>
                </a:solidFill>
              </a:rPr>
              <a:t>Vectors: +</a:t>
            </a:r>
            <a:endParaRPr lang="nl-NL" sz="2400" i="1">
              <a:solidFill>
                <a:srgbClr val="FF6600"/>
              </a:solidFill>
            </a:endParaRPr>
          </a:p>
        </p:txBody>
      </p:sp>
      <p:sp>
        <p:nvSpPr>
          <p:cNvPr id="58375" name="Text Box 7"/>
          <p:cNvSpPr txBox="1">
            <a:spLocks noChangeArrowheads="1"/>
          </p:cNvSpPr>
          <p:nvPr/>
        </p:nvSpPr>
        <p:spPr bwMode="auto">
          <a:xfrm>
            <a:off x="1476375" y="2205038"/>
            <a:ext cx="7127875" cy="2027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10000"/>
              </a:spcBef>
              <a:buFontTx/>
              <a:buBlip>
                <a:blip r:embed="rId3"/>
              </a:buBlip>
            </a:pPr>
            <a:r>
              <a:rPr lang="fr-BE" sz="2400"/>
              <a:t>Compacte gegevensstructuur</a:t>
            </a:r>
            <a:endParaRPr lang="fr-BE" sz="2400">
              <a:solidFill>
                <a:srgbClr val="FF3300"/>
              </a:solidFill>
            </a:endParaRPr>
          </a:p>
          <a:p>
            <a:pPr>
              <a:spcBef>
                <a:spcPct val="10000"/>
              </a:spcBef>
              <a:buFontTx/>
              <a:buBlip>
                <a:blip r:embed="rId3"/>
              </a:buBlip>
            </a:pPr>
            <a:r>
              <a:rPr lang="fr-BE" sz="2400"/>
              <a:t>Expliciete topologie: netwerkanalyse!</a:t>
            </a:r>
          </a:p>
          <a:p>
            <a:pPr>
              <a:spcBef>
                <a:spcPct val="10000"/>
              </a:spcBef>
              <a:buFontTx/>
              <a:buBlip>
                <a:blip r:embed="rId3"/>
              </a:buBlip>
            </a:pPr>
            <a:r>
              <a:rPr lang="fr-BE" sz="2400"/>
              <a:t>Makkelijke coördinatentransformatie</a:t>
            </a:r>
          </a:p>
          <a:p>
            <a:pPr>
              <a:spcBef>
                <a:spcPct val="10000"/>
              </a:spcBef>
              <a:buFontTx/>
              <a:buBlip>
                <a:blip r:embed="rId3"/>
              </a:buBlip>
            </a:pPr>
            <a:r>
              <a:rPr lang="fr-BE" sz="2400"/>
              <a:t>Uitstekende grafische voorstelling op verschillende schalen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511FA-F827-4745-9A47-F53EA505019A}" type="slidenum">
              <a:rPr lang="nl-NL"/>
              <a:pPr/>
              <a:t>32</a:t>
            </a:fld>
            <a:endParaRPr lang="nl-NL"/>
          </a:p>
        </p:txBody>
      </p:sp>
      <p:sp>
        <p:nvSpPr>
          <p:cNvPr id="59394" name="Rectangle 2"/>
          <p:cNvSpPr>
            <a:spLocks noChangeArrowheads="1"/>
          </p:cNvSpPr>
          <p:nvPr/>
        </p:nvSpPr>
        <p:spPr bwMode="auto">
          <a:xfrm>
            <a:off x="0" y="0"/>
            <a:ext cx="9144000" cy="1196975"/>
          </a:xfrm>
          <a:prstGeom prst="rect">
            <a:avLst/>
          </a:prstGeom>
          <a:gradFill rotWithShape="1">
            <a:gsLst>
              <a:gs pos="0">
                <a:schemeClr val="bg2">
                  <a:gamma/>
                  <a:shade val="46275"/>
                  <a:invGamma/>
                </a:schemeClr>
              </a:gs>
              <a:gs pos="100000">
                <a:schemeClr val="bg2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pic>
        <p:nvPicPr>
          <p:cNvPr id="59395" name="Picture 3" descr="earth-640x480-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47813" cy="116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9396" name="Rectangle 4"/>
          <p:cNvSpPr>
            <a:spLocks noChangeArrowheads="1"/>
          </p:cNvSpPr>
          <p:nvPr/>
        </p:nvSpPr>
        <p:spPr bwMode="auto">
          <a:xfrm>
            <a:off x="0" y="6524625"/>
            <a:ext cx="6372225" cy="333375"/>
          </a:xfrm>
          <a:prstGeom prst="rect">
            <a:avLst/>
          </a:prstGeom>
          <a:solidFill>
            <a:srgbClr val="FF33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sp>
        <p:nvSpPr>
          <p:cNvPr id="59397" name="Text Box 5"/>
          <p:cNvSpPr txBox="1">
            <a:spLocks noChangeArrowheads="1"/>
          </p:cNvSpPr>
          <p:nvPr/>
        </p:nvSpPr>
        <p:spPr bwMode="auto">
          <a:xfrm>
            <a:off x="0" y="6524625"/>
            <a:ext cx="630078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BE">
                <a:solidFill>
                  <a:schemeClr val="bg1"/>
                </a:solidFill>
              </a:rPr>
              <a:t>HFDSTK 2 – VOORSTELLING VAN GI</a:t>
            </a:r>
            <a:endParaRPr lang="nl-NL">
              <a:solidFill>
                <a:schemeClr val="bg1"/>
              </a:solidFill>
            </a:endParaRPr>
          </a:p>
        </p:txBody>
      </p:sp>
      <p:sp>
        <p:nvSpPr>
          <p:cNvPr id="59398" name="Text Box 6"/>
          <p:cNvSpPr txBox="1">
            <a:spLocks noChangeArrowheads="1"/>
          </p:cNvSpPr>
          <p:nvPr/>
        </p:nvSpPr>
        <p:spPr bwMode="auto">
          <a:xfrm>
            <a:off x="755650" y="1484313"/>
            <a:ext cx="6553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BE" sz="2400" i="1">
                <a:solidFill>
                  <a:srgbClr val="FF6600"/>
                </a:solidFill>
              </a:rPr>
              <a:t>Vectors: -</a:t>
            </a:r>
            <a:endParaRPr lang="nl-NL" sz="2400" i="1">
              <a:solidFill>
                <a:srgbClr val="FF6600"/>
              </a:solidFill>
            </a:endParaRPr>
          </a:p>
        </p:txBody>
      </p:sp>
      <p:sp>
        <p:nvSpPr>
          <p:cNvPr id="59399" name="Text Box 7"/>
          <p:cNvSpPr txBox="1">
            <a:spLocks noChangeArrowheads="1"/>
          </p:cNvSpPr>
          <p:nvPr/>
        </p:nvSpPr>
        <p:spPr bwMode="auto">
          <a:xfrm>
            <a:off x="1476375" y="2205038"/>
            <a:ext cx="7127875" cy="2757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10000"/>
              </a:spcBef>
              <a:buFontTx/>
              <a:buBlip>
                <a:blip r:embed="rId3"/>
              </a:buBlip>
            </a:pPr>
            <a:r>
              <a:rPr lang="fr-BE" sz="2400"/>
              <a:t>Voorstelling continue velden niet evident </a:t>
            </a:r>
            <a:r>
              <a:rPr lang="el-GR" sz="2400">
                <a:solidFill>
                  <a:srgbClr val="008000"/>
                </a:solidFill>
                <a:cs typeface="Arial" pitchFamily="34" charset="0"/>
              </a:rPr>
              <a:t>Φ</a:t>
            </a:r>
          </a:p>
          <a:p>
            <a:pPr>
              <a:spcBef>
                <a:spcPct val="10000"/>
              </a:spcBef>
              <a:buFontTx/>
              <a:buBlip>
                <a:blip r:embed="rId3"/>
              </a:buBlip>
            </a:pPr>
            <a:r>
              <a:rPr lang="fr-BE" sz="2400"/>
              <a:t>Grote processorcapaciteit vereist bij operaties zoals combinatie van polygonen-netwerken</a:t>
            </a:r>
          </a:p>
          <a:p>
            <a:pPr>
              <a:spcBef>
                <a:spcPct val="10000"/>
              </a:spcBef>
              <a:buFontTx/>
              <a:buBlip>
                <a:blip r:embed="rId3"/>
              </a:buBlip>
            </a:pPr>
            <a:r>
              <a:rPr lang="fr-BE" sz="2400"/>
              <a:t>Display &amp; plotten trager</a:t>
            </a:r>
          </a:p>
          <a:p>
            <a:pPr>
              <a:spcBef>
                <a:spcPct val="10000"/>
              </a:spcBef>
              <a:buFontTx/>
              <a:buBlip>
                <a:blip r:embed="rId3"/>
              </a:buBlip>
            </a:pPr>
            <a:r>
              <a:rPr lang="fr-BE" sz="2400"/>
              <a:t>Ruimtelijke analyse binnenin polygonen onmogelijk zonder extra gegevens (intern homogeen!)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15B42-BD6F-4A0B-BCB4-1B730992D42B}" type="slidenum">
              <a:rPr lang="nl-NL"/>
              <a:pPr/>
              <a:t>33</a:t>
            </a:fld>
            <a:endParaRPr lang="nl-NL"/>
          </a:p>
        </p:txBody>
      </p:sp>
      <p:sp>
        <p:nvSpPr>
          <p:cNvPr id="83970" name="Rectangle 2"/>
          <p:cNvSpPr>
            <a:spLocks noChangeArrowheads="1"/>
          </p:cNvSpPr>
          <p:nvPr/>
        </p:nvSpPr>
        <p:spPr bwMode="auto">
          <a:xfrm>
            <a:off x="0" y="0"/>
            <a:ext cx="9144000" cy="1196975"/>
          </a:xfrm>
          <a:prstGeom prst="rect">
            <a:avLst/>
          </a:prstGeom>
          <a:gradFill rotWithShape="1">
            <a:gsLst>
              <a:gs pos="0">
                <a:schemeClr val="bg2">
                  <a:gamma/>
                  <a:shade val="46275"/>
                  <a:invGamma/>
                </a:schemeClr>
              </a:gs>
              <a:gs pos="100000">
                <a:schemeClr val="bg2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pic>
        <p:nvPicPr>
          <p:cNvPr id="83971" name="Picture 3" descr="earth-640x480-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47813" cy="116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83972" name="Rectangle 4"/>
          <p:cNvSpPr>
            <a:spLocks noChangeArrowheads="1"/>
          </p:cNvSpPr>
          <p:nvPr/>
        </p:nvSpPr>
        <p:spPr bwMode="auto">
          <a:xfrm>
            <a:off x="0" y="6524625"/>
            <a:ext cx="6372225" cy="333375"/>
          </a:xfrm>
          <a:prstGeom prst="rect">
            <a:avLst/>
          </a:prstGeom>
          <a:solidFill>
            <a:srgbClr val="FF33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sp>
        <p:nvSpPr>
          <p:cNvPr id="83973" name="Text Box 5"/>
          <p:cNvSpPr txBox="1">
            <a:spLocks noChangeArrowheads="1"/>
          </p:cNvSpPr>
          <p:nvPr/>
        </p:nvSpPr>
        <p:spPr bwMode="auto">
          <a:xfrm>
            <a:off x="0" y="6524625"/>
            <a:ext cx="630078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BE">
                <a:solidFill>
                  <a:schemeClr val="bg1"/>
                </a:solidFill>
              </a:rPr>
              <a:t>HFDSTK 2 – VOORSTELLING VAN GI</a:t>
            </a:r>
            <a:endParaRPr lang="nl-NL">
              <a:solidFill>
                <a:schemeClr val="bg1"/>
              </a:solidFill>
            </a:endParaRPr>
          </a:p>
        </p:txBody>
      </p:sp>
      <p:sp>
        <p:nvSpPr>
          <p:cNvPr id="83974" name="Text Box 6"/>
          <p:cNvSpPr txBox="1">
            <a:spLocks noChangeArrowheads="1"/>
          </p:cNvSpPr>
          <p:nvPr/>
        </p:nvSpPr>
        <p:spPr bwMode="auto">
          <a:xfrm>
            <a:off x="755650" y="1484313"/>
            <a:ext cx="6553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BE" sz="2400" i="1">
                <a:solidFill>
                  <a:srgbClr val="FF6600"/>
                </a:solidFill>
              </a:rPr>
              <a:t>Vectors: -</a:t>
            </a:r>
            <a:endParaRPr lang="nl-NL" sz="2400" i="1">
              <a:solidFill>
                <a:srgbClr val="FF6600"/>
              </a:solidFill>
            </a:endParaRPr>
          </a:p>
        </p:txBody>
      </p:sp>
      <p:pic>
        <p:nvPicPr>
          <p:cNvPr id="83976" name="Picture 8" descr="fig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258888" y="1989138"/>
            <a:ext cx="5905500" cy="3624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83977" name="Text Box 9"/>
          <p:cNvSpPr txBox="1">
            <a:spLocks noChangeArrowheads="1"/>
          </p:cNvSpPr>
          <p:nvPr/>
        </p:nvSpPr>
        <p:spPr bwMode="auto">
          <a:xfrm>
            <a:off x="179388" y="5589588"/>
            <a:ext cx="8640762" cy="915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BE"/>
              <a:t>(A) Regularly spaced sample points, (B) irregularly spaced sample points, (C) Rectangular cells, (D) irregularly shaped polygones, (E) irregular network of triangles, (F) polylines representing contours</a:t>
            </a:r>
            <a:endParaRPr lang="nl-NL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FB3AF-6250-4FFA-AE2F-8B518E951F3F}" type="slidenum">
              <a:rPr lang="nl-NL"/>
              <a:pPr/>
              <a:t>34</a:t>
            </a:fld>
            <a:endParaRPr lang="nl-NL"/>
          </a:p>
        </p:txBody>
      </p:sp>
      <p:sp>
        <p:nvSpPr>
          <p:cNvPr id="60418" name="Rectangle 2"/>
          <p:cNvSpPr>
            <a:spLocks noChangeArrowheads="1"/>
          </p:cNvSpPr>
          <p:nvPr/>
        </p:nvSpPr>
        <p:spPr bwMode="auto">
          <a:xfrm>
            <a:off x="0" y="0"/>
            <a:ext cx="9144000" cy="1196975"/>
          </a:xfrm>
          <a:prstGeom prst="rect">
            <a:avLst/>
          </a:prstGeom>
          <a:gradFill rotWithShape="1">
            <a:gsLst>
              <a:gs pos="0">
                <a:schemeClr val="bg2">
                  <a:gamma/>
                  <a:shade val="46275"/>
                  <a:invGamma/>
                </a:schemeClr>
              </a:gs>
              <a:gs pos="100000">
                <a:schemeClr val="bg2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pic>
        <p:nvPicPr>
          <p:cNvPr id="60419" name="Picture 3" descr="earth-640x480-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47813" cy="116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60420" name="Rectangle 4"/>
          <p:cNvSpPr>
            <a:spLocks noChangeArrowheads="1"/>
          </p:cNvSpPr>
          <p:nvPr/>
        </p:nvSpPr>
        <p:spPr bwMode="auto">
          <a:xfrm>
            <a:off x="0" y="6524625"/>
            <a:ext cx="6372225" cy="333375"/>
          </a:xfrm>
          <a:prstGeom prst="rect">
            <a:avLst/>
          </a:prstGeom>
          <a:solidFill>
            <a:srgbClr val="FF33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sp>
        <p:nvSpPr>
          <p:cNvPr id="60421" name="Text Box 5"/>
          <p:cNvSpPr txBox="1">
            <a:spLocks noChangeArrowheads="1"/>
          </p:cNvSpPr>
          <p:nvPr/>
        </p:nvSpPr>
        <p:spPr bwMode="auto">
          <a:xfrm>
            <a:off x="0" y="6524625"/>
            <a:ext cx="630078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BE">
                <a:solidFill>
                  <a:schemeClr val="bg1"/>
                </a:solidFill>
              </a:rPr>
              <a:t>HFDSTK 2 – VOORSTELLING VAN GI</a:t>
            </a:r>
            <a:endParaRPr lang="nl-NL">
              <a:solidFill>
                <a:schemeClr val="bg1"/>
              </a:solidFill>
            </a:endParaRPr>
          </a:p>
        </p:txBody>
      </p:sp>
      <p:sp>
        <p:nvSpPr>
          <p:cNvPr id="60422" name="Text Box 6"/>
          <p:cNvSpPr txBox="1">
            <a:spLocks noChangeArrowheads="1"/>
          </p:cNvSpPr>
          <p:nvPr/>
        </p:nvSpPr>
        <p:spPr bwMode="auto">
          <a:xfrm>
            <a:off x="755650" y="1484313"/>
            <a:ext cx="6553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BE" sz="2400" i="1">
                <a:solidFill>
                  <a:srgbClr val="FF6600"/>
                </a:solidFill>
              </a:rPr>
              <a:t>Rasters: +</a:t>
            </a:r>
            <a:endParaRPr lang="nl-NL" sz="2400" i="1">
              <a:solidFill>
                <a:srgbClr val="FF6600"/>
              </a:solidFill>
            </a:endParaRPr>
          </a:p>
        </p:txBody>
      </p:sp>
      <p:sp>
        <p:nvSpPr>
          <p:cNvPr id="60423" name="Text Box 7"/>
          <p:cNvSpPr txBox="1">
            <a:spLocks noChangeArrowheads="1"/>
          </p:cNvSpPr>
          <p:nvPr/>
        </p:nvSpPr>
        <p:spPr bwMode="auto">
          <a:xfrm>
            <a:off x="1476375" y="2205038"/>
            <a:ext cx="7127875" cy="279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10000"/>
              </a:spcBef>
              <a:buFontTx/>
              <a:buBlip>
                <a:blip r:embed="rId3"/>
              </a:buBlip>
            </a:pPr>
            <a:r>
              <a:rPr lang="fr-BE" sz="2400"/>
              <a:t>Eenvoudige gegevensstructuren</a:t>
            </a:r>
            <a:endParaRPr lang="fr-BE" sz="2400">
              <a:solidFill>
                <a:srgbClr val="FF3300"/>
              </a:solidFill>
            </a:endParaRPr>
          </a:p>
          <a:p>
            <a:pPr>
              <a:spcBef>
                <a:spcPct val="10000"/>
              </a:spcBef>
              <a:buFontTx/>
              <a:buBlip>
                <a:blip r:embed="rId3"/>
              </a:buBlip>
            </a:pPr>
            <a:r>
              <a:rPr lang="fr-BE" sz="2400"/>
              <a:t>Makkelijke locatie-specifieke manipulatie van attribuutgegevens</a:t>
            </a:r>
          </a:p>
          <a:p>
            <a:pPr>
              <a:spcBef>
                <a:spcPct val="10000"/>
              </a:spcBef>
              <a:buFontTx/>
              <a:buBlip>
                <a:blip r:embed="rId3"/>
              </a:buBlip>
            </a:pPr>
            <a:r>
              <a:rPr lang="fr-BE" sz="2400"/>
              <a:t>Veel mogelijkheden voor ruimtelijke analyse en filtering</a:t>
            </a:r>
          </a:p>
          <a:p>
            <a:pPr>
              <a:spcBef>
                <a:spcPct val="10000"/>
              </a:spcBef>
              <a:buFontTx/>
              <a:buBlip>
                <a:blip r:embed="rId3"/>
              </a:buBlip>
            </a:pPr>
            <a:r>
              <a:rPr lang="fr-BE" sz="2400"/>
              <a:t>Eenvoudige mathematische modellering</a:t>
            </a:r>
          </a:p>
          <a:p>
            <a:pPr>
              <a:spcBef>
                <a:spcPct val="10000"/>
              </a:spcBef>
              <a:buFontTx/>
              <a:buBlip>
                <a:blip r:embed="rId3"/>
              </a:buBlip>
            </a:pPr>
            <a:r>
              <a:rPr lang="fr-BE" sz="2400"/>
              <a:t>Veel beschikbare gegevensformaten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F1A9B-9A50-4D21-B32E-607194345AA6}" type="slidenum">
              <a:rPr lang="nl-NL"/>
              <a:pPr/>
              <a:t>35</a:t>
            </a:fld>
            <a:endParaRPr lang="nl-NL"/>
          </a:p>
        </p:txBody>
      </p:sp>
      <p:sp>
        <p:nvSpPr>
          <p:cNvPr id="61442" name="Rectangle 2"/>
          <p:cNvSpPr>
            <a:spLocks noChangeArrowheads="1"/>
          </p:cNvSpPr>
          <p:nvPr/>
        </p:nvSpPr>
        <p:spPr bwMode="auto">
          <a:xfrm>
            <a:off x="0" y="0"/>
            <a:ext cx="9144000" cy="1196975"/>
          </a:xfrm>
          <a:prstGeom prst="rect">
            <a:avLst/>
          </a:prstGeom>
          <a:gradFill rotWithShape="1">
            <a:gsLst>
              <a:gs pos="0">
                <a:schemeClr val="bg2">
                  <a:gamma/>
                  <a:shade val="46275"/>
                  <a:invGamma/>
                </a:schemeClr>
              </a:gs>
              <a:gs pos="100000">
                <a:schemeClr val="bg2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pic>
        <p:nvPicPr>
          <p:cNvPr id="61443" name="Picture 3" descr="earth-640x480-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47813" cy="116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61444" name="Rectangle 4"/>
          <p:cNvSpPr>
            <a:spLocks noChangeArrowheads="1"/>
          </p:cNvSpPr>
          <p:nvPr/>
        </p:nvSpPr>
        <p:spPr bwMode="auto">
          <a:xfrm>
            <a:off x="0" y="6524625"/>
            <a:ext cx="6372225" cy="333375"/>
          </a:xfrm>
          <a:prstGeom prst="rect">
            <a:avLst/>
          </a:prstGeom>
          <a:solidFill>
            <a:srgbClr val="FF33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sp>
        <p:nvSpPr>
          <p:cNvPr id="61445" name="Text Box 5"/>
          <p:cNvSpPr txBox="1">
            <a:spLocks noChangeArrowheads="1"/>
          </p:cNvSpPr>
          <p:nvPr/>
        </p:nvSpPr>
        <p:spPr bwMode="auto">
          <a:xfrm>
            <a:off x="0" y="6524625"/>
            <a:ext cx="630078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BE">
                <a:solidFill>
                  <a:schemeClr val="bg1"/>
                </a:solidFill>
              </a:rPr>
              <a:t>HFDSTK 2 – VOORSTELLING VAN GI</a:t>
            </a:r>
            <a:endParaRPr lang="nl-NL">
              <a:solidFill>
                <a:schemeClr val="bg1"/>
              </a:solidFill>
            </a:endParaRPr>
          </a:p>
        </p:txBody>
      </p:sp>
      <p:sp>
        <p:nvSpPr>
          <p:cNvPr id="61446" name="Text Box 6"/>
          <p:cNvSpPr txBox="1">
            <a:spLocks noChangeArrowheads="1"/>
          </p:cNvSpPr>
          <p:nvPr/>
        </p:nvSpPr>
        <p:spPr bwMode="auto">
          <a:xfrm>
            <a:off x="755650" y="1484313"/>
            <a:ext cx="6553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BE" sz="2400" i="1">
                <a:solidFill>
                  <a:srgbClr val="FF6600"/>
                </a:solidFill>
              </a:rPr>
              <a:t>Rasters: -</a:t>
            </a:r>
            <a:endParaRPr lang="nl-NL" sz="2400" i="1">
              <a:solidFill>
                <a:srgbClr val="FF6600"/>
              </a:solidFill>
            </a:endParaRPr>
          </a:p>
        </p:txBody>
      </p:sp>
      <p:sp>
        <p:nvSpPr>
          <p:cNvPr id="61447" name="Text Box 7"/>
          <p:cNvSpPr txBox="1">
            <a:spLocks noChangeArrowheads="1"/>
          </p:cNvSpPr>
          <p:nvPr/>
        </p:nvSpPr>
        <p:spPr bwMode="auto">
          <a:xfrm>
            <a:off x="1476375" y="2205038"/>
            <a:ext cx="7127875" cy="1662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10000"/>
              </a:spcBef>
              <a:buFontTx/>
              <a:buBlip>
                <a:blip r:embed="rId3"/>
              </a:buBlip>
            </a:pPr>
            <a:r>
              <a:rPr lang="fr-BE" sz="2400"/>
              <a:t>Grote gegevensvolumes</a:t>
            </a:r>
            <a:endParaRPr lang="fr-BE" sz="2400">
              <a:solidFill>
                <a:srgbClr val="FF3300"/>
              </a:solidFill>
            </a:endParaRPr>
          </a:p>
          <a:p>
            <a:pPr>
              <a:spcBef>
                <a:spcPct val="10000"/>
              </a:spcBef>
              <a:buFontTx/>
              <a:buBlip>
                <a:blip r:embed="rId3"/>
              </a:buBlip>
            </a:pPr>
            <a:r>
              <a:rPr lang="fr-BE" sz="2400"/>
              <a:t>Grove resolutie resulteert in informatieverlies</a:t>
            </a:r>
          </a:p>
          <a:p>
            <a:pPr>
              <a:spcBef>
                <a:spcPct val="10000"/>
              </a:spcBef>
              <a:buFontTx/>
              <a:buBlip>
                <a:blip r:embed="rId3"/>
              </a:buBlip>
            </a:pPr>
            <a:r>
              <a:rPr lang="fr-BE" sz="2400"/>
              <a:t>Kaart-output soms onelegant</a:t>
            </a:r>
          </a:p>
          <a:p>
            <a:pPr>
              <a:spcBef>
                <a:spcPct val="10000"/>
              </a:spcBef>
              <a:buFontTx/>
              <a:buBlip>
                <a:blip r:embed="rId3"/>
              </a:buBlip>
            </a:pPr>
            <a:r>
              <a:rPr lang="fr-BE" sz="2400"/>
              <a:t>Coördinatentransformaties moeilijk en tijdrovend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2C59E-5745-4038-B3A1-088A8BF9BF83}" type="slidenum">
              <a:rPr lang="nl-NL"/>
              <a:pPr/>
              <a:t>36</a:t>
            </a:fld>
            <a:endParaRPr lang="nl-NL"/>
          </a:p>
        </p:txBody>
      </p:sp>
      <p:sp>
        <p:nvSpPr>
          <p:cNvPr id="62466" name="Rectangle 2"/>
          <p:cNvSpPr>
            <a:spLocks noChangeArrowheads="1"/>
          </p:cNvSpPr>
          <p:nvPr/>
        </p:nvSpPr>
        <p:spPr bwMode="auto">
          <a:xfrm>
            <a:off x="0" y="0"/>
            <a:ext cx="9144000" cy="1196975"/>
          </a:xfrm>
          <a:prstGeom prst="rect">
            <a:avLst/>
          </a:prstGeom>
          <a:gradFill rotWithShape="1">
            <a:gsLst>
              <a:gs pos="0">
                <a:schemeClr val="bg2">
                  <a:gamma/>
                  <a:shade val="46275"/>
                  <a:invGamma/>
                </a:schemeClr>
              </a:gs>
              <a:gs pos="100000">
                <a:schemeClr val="bg2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pic>
        <p:nvPicPr>
          <p:cNvPr id="62467" name="Picture 3" descr="earth-640x480-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47813" cy="116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62468" name="Rectangle 4"/>
          <p:cNvSpPr>
            <a:spLocks noChangeArrowheads="1"/>
          </p:cNvSpPr>
          <p:nvPr/>
        </p:nvSpPr>
        <p:spPr bwMode="auto">
          <a:xfrm>
            <a:off x="0" y="6524625"/>
            <a:ext cx="6372225" cy="333375"/>
          </a:xfrm>
          <a:prstGeom prst="rect">
            <a:avLst/>
          </a:prstGeom>
          <a:solidFill>
            <a:srgbClr val="FF33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sp>
        <p:nvSpPr>
          <p:cNvPr id="62469" name="Text Box 5"/>
          <p:cNvSpPr txBox="1">
            <a:spLocks noChangeArrowheads="1"/>
          </p:cNvSpPr>
          <p:nvPr/>
        </p:nvSpPr>
        <p:spPr bwMode="auto">
          <a:xfrm>
            <a:off x="0" y="6524625"/>
            <a:ext cx="630078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BE">
                <a:solidFill>
                  <a:schemeClr val="bg1"/>
                </a:solidFill>
              </a:rPr>
              <a:t>HFDSTK 2 – VOORSTELLING VAN GI</a:t>
            </a:r>
            <a:endParaRPr lang="nl-NL">
              <a:solidFill>
                <a:schemeClr val="bg1"/>
              </a:solidFill>
            </a:endParaRPr>
          </a:p>
        </p:txBody>
      </p:sp>
      <p:sp>
        <p:nvSpPr>
          <p:cNvPr id="62470" name="Text Box 6"/>
          <p:cNvSpPr txBox="1">
            <a:spLocks noChangeArrowheads="1"/>
          </p:cNvSpPr>
          <p:nvPr/>
        </p:nvSpPr>
        <p:spPr bwMode="auto">
          <a:xfrm>
            <a:off x="755650" y="1484313"/>
            <a:ext cx="6553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BE" sz="2400" i="1">
                <a:solidFill>
                  <a:srgbClr val="FF6600"/>
                </a:solidFill>
              </a:rPr>
              <a:t>Rasters versus vectoren</a:t>
            </a:r>
            <a:endParaRPr lang="nl-NL" sz="2400" i="1">
              <a:solidFill>
                <a:srgbClr val="FF6600"/>
              </a:solidFill>
            </a:endParaRPr>
          </a:p>
        </p:txBody>
      </p:sp>
      <p:pic>
        <p:nvPicPr>
          <p:cNvPr id="62472" name="Picture 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23850" y="2205038"/>
            <a:ext cx="8520113" cy="3330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B26BCB-AF3F-47BA-93A9-7E9049BC8797}" type="slidenum">
              <a:rPr lang="nl-NL"/>
              <a:pPr/>
              <a:t>37</a:t>
            </a:fld>
            <a:endParaRPr lang="nl-NL"/>
          </a:p>
        </p:txBody>
      </p:sp>
      <p:sp>
        <p:nvSpPr>
          <p:cNvPr id="63490" name="Rectangle 2"/>
          <p:cNvSpPr>
            <a:spLocks noChangeArrowheads="1"/>
          </p:cNvSpPr>
          <p:nvPr/>
        </p:nvSpPr>
        <p:spPr bwMode="auto">
          <a:xfrm>
            <a:off x="0" y="0"/>
            <a:ext cx="9144000" cy="1196975"/>
          </a:xfrm>
          <a:prstGeom prst="rect">
            <a:avLst/>
          </a:prstGeom>
          <a:gradFill rotWithShape="1">
            <a:gsLst>
              <a:gs pos="0">
                <a:schemeClr val="bg2">
                  <a:gamma/>
                  <a:shade val="46275"/>
                  <a:invGamma/>
                </a:schemeClr>
              </a:gs>
              <a:gs pos="100000">
                <a:schemeClr val="bg2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pic>
        <p:nvPicPr>
          <p:cNvPr id="63491" name="Picture 3" descr="earth-640x480-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47813" cy="116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63492" name="Rectangle 4"/>
          <p:cNvSpPr>
            <a:spLocks noChangeArrowheads="1"/>
          </p:cNvSpPr>
          <p:nvPr/>
        </p:nvSpPr>
        <p:spPr bwMode="auto">
          <a:xfrm>
            <a:off x="0" y="6524625"/>
            <a:ext cx="6372225" cy="333375"/>
          </a:xfrm>
          <a:prstGeom prst="rect">
            <a:avLst/>
          </a:prstGeom>
          <a:solidFill>
            <a:srgbClr val="FF33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sp>
        <p:nvSpPr>
          <p:cNvPr id="63493" name="Text Box 5"/>
          <p:cNvSpPr txBox="1">
            <a:spLocks noChangeArrowheads="1"/>
          </p:cNvSpPr>
          <p:nvPr/>
        </p:nvSpPr>
        <p:spPr bwMode="auto">
          <a:xfrm>
            <a:off x="0" y="6524625"/>
            <a:ext cx="630078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BE">
                <a:solidFill>
                  <a:schemeClr val="bg1"/>
                </a:solidFill>
              </a:rPr>
              <a:t>HFDSTK 2 – VOORSTELLING VAN GI</a:t>
            </a:r>
            <a:endParaRPr lang="nl-NL">
              <a:solidFill>
                <a:schemeClr val="bg1"/>
              </a:solidFill>
            </a:endParaRPr>
          </a:p>
        </p:txBody>
      </p:sp>
      <p:sp>
        <p:nvSpPr>
          <p:cNvPr id="63494" name="Text Box 6"/>
          <p:cNvSpPr txBox="1">
            <a:spLocks noChangeArrowheads="1"/>
          </p:cNvSpPr>
          <p:nvPr/>
        </p:nvSpPr>
        <p:spPr bwMode="auto">
          <a:xfrm>
            <a:off x="755650" y="1484313"/>
            <a:ext cx="76327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BE" sz="2400" i="1">
                <a:solidFill>
                  <a:srgbClr val="FF6600"/>
                </a:solidFill>
              </a:rPr>
              <a:t>Rasters en vectoren: mogelijkheden en convergeren</a:t>
            </a:r>
            <a:endParaRPr lang="nl-NL" sz="2400" i="1">
              <a:solidFill>
                <a:srgbClr val="FF6600"/>
              </a:solidFill>
            </a:endParaRPr>
          </a:p>
        </p:txBody>
      </p:sp>
      <p:sp>
        <p:nvSpPr>
          <p:cNvPr id="63495" name="Text Box 7"/>
          <p:cNvSpPr txBox="1">
            <a:spLocks noChangeArrowheads="1"/>
          </p:cNvSpPr>
          <p:nvPr/>
        </p:nvSpPr>
        <p:spPr bwMode="auto">
          <a:xfrm>
            <a:off x="1476375" y="2205038"/>
            <a:ext cx="7127875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10000"/>
              </a:spcBef>
              <a:buFontTx/>
              <a:buBlip>
                <a:blip r:embed="rId3"/>
              </a:buBlip>
            </a:pPr>
            <a:r>
              <a:rPr lang="fr-BE" sz="2400"/>
              <a:t>Veel GIS software is nu hybried; conversieprogramma’s</a:t>
            </a:r>
          </a:p>
        </p:txBody>
      </p:sp>
      <p:pic>
        <p:nvPicPr>
          <p:cNvPr id="63496" name="Picture 8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1750"/>
          <a:stretch>
            <a:fillRect/>
          </a:stretch>
        </p:blipFill>
        <p:spPr bwMode="auto">
          <a:xfrm>
            <a:off x="611188" y="3125788"/>
            <a:ext cx="8066087" cy="318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2744E-978C-4B0B-93DD-6C02D25079E2}" type="slidenum">
              <a:rPr lang="nl-NL"/>
              <a:pPr/>
              <a:t>38</a:t>
            </a:fld>
            <a:endParaRPr lang="nl-NL"/>
          </a:p>
        </p:txBody>
      </p:sp>
      <p:sp>
        <p:nvSpPr>
          <p:cNvPr id="65538" name="Rectangle 2"/>
          <p:cNvSpPr>
            <a:spLocks noChangeArrowheads="1"/>
          </p:cNvSpPr>
          <p:nvPr/>
        </p:nvSpPr>
        <p:spPr bwMode="auto">
          <a:xfrm>
            <a:off x="0" y="0"/>
            <a:ext cx="9144000" cy="1196975"/>
          </a:xfrm>
          <a:prstGeom prst="rect">
            <a:avLst/>
          </a:prstGeom>
          <a:gradFill rotWithShape="1">
            <a:gsLst>
              <a:gs pos="0">
                <a:schemeClr val="bg2">
                  <a:gamma/>
                  <a:shade val="46275"/>
                  <a:invGamma/>
                </a:schemeClr>
              </a:gs>
              <a:gs pos="100000">
                <a:schemeClr val="bg2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pic>
        <p:nvPicPr>
          <p:cNvPr id="65539" name="Picture 3" descr="earth-640x480-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47813" cy="116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65540" name="Rectangle 4"/>
          <p:cNvSpPr>
            <a:spLocks noChangeArrowheads="1"/>
          </p:cNvSpPr>
          <p:nvPr/>
        </p:nvSpPr>
        <p:spPr bwMode="auto">
          <a:xfrm>
            <a:off x="0" y="6524625"/>
            <a:ext cx="6372225" cy="333375"/>
          </a:xfrm>
          <a:prstGeom prst="rect">
            <a:avLst/>
          </a:prstGeom>
          <a:solidFill>
            <a:srgbClr val="FF33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sp>
        <p:nvSpPr>
          <p:cNvPr id="65541" name="Text Box 5"/>
          <p:cNvSpPr txBox="1">
            <a:spLocks noChangeArrowheads="1"/>
          </p:cNvSpPr>
          <p:nvPr/>
        </p:nvSpPr>
        <p:spPr bwMode="auto">
          <a:xfrm>
            <a:off x="0" y="6524625"/>
            <a:ext cx="630078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BE">
                <a:solidFill>
                  <a:schemeClr val="bg1"/>
                </a:solidFill>
              </a:rPr>
              <a:t>HFDSTK 2 – VOORSTELLING VAN GI</a:t>
            </a:r>
            <a:endParaRPr lang="nl-NL">
              <a:solidFill>
                <a:schemeClr val="bg1"/>
              </a:solidFill>
            </a:endParaRPr>
          </a:p>
        </p:txBody>
      </p:sp>
      <p:sp>
        <p:nvSpPr>
          <p:cNvPr id="65542" name="Text Box 6"/>
          <p:cNvSpPr txBox="1">
            <a:spLocks noChangeArrowheads="1"/>
          </p:cNvSpPr>
          <p:nvPr/>
        </p:nvSpPr>
        <p:spPr bwMode="auto">
          <a:xfrm>
            <a:off x="755650" y="1484313"/>
            <a:ext cx="76327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BE" sz="2400" i="1">
                <a:solidFill>
                  <a:srgbClr val="FF6600"/>
                </a:solidFill>
              </a:rPr>
              <a:t>Rasters en vectoren in één display</a:t>
            </a:r>
            <a:endParaRPr lang="nl-NL" sz="2400" i="1">
              <a:solidFill>
                <a:srgbClr val="FF6600"/>
              </a:solidFill>
            </a:endParaRPr>
          </a:p>
        </p:txBody>
      </p:sp>
      <p:pic>
        <p:nvPicPr>
          <p:cNvPr id="65545" name="Picture 9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84213" y="1916113"/>
            <a:ext cx="7777162" cy="4456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08770-9616-412E-81C0-AFEF657B5F92}" type="slidenum">
              <a:rPr lang="nl-NL"/>
              <a:pPr/>
              <a:t>39</a:t>
            </a:fld>
            <a:endParaRPr lang="nl-NL"/>
          </a:p>
        </p:txBody>
      </p:sp>
      <p:sp>
        <p:nvSpPr>
          <p:cNvPr id="64514" name="Rectangle 2"/>
          <p:cNvSpPr>
            <a:spLocks noChangeArrowheads="1"/>
          </p:cNvSpPr>
          <p:nvPr/>
        </p:nvSpPr>
        <p:spPr bwMode="auto">
          <a:xfrm>
            <a:off x="0" y="0"/>
            <a:ext cx="9144000" cy="1196975"/>
          </a:xfrm>
          <a:prstGeom prst="rect">
            <a:avLst/>
          </a:prstGeom>
          <a:gradFill rotWithShape="1">
            <a:gsLst>
              <a:gs pos="0">
                <a:schemeClr val="bg2">
                  <a:gamma/>
                  <a:shade val="46275"/>
                  <a:invGamma/>
                </a:schemeClr>
              </a:gs>
              <a:gs pos="100000">
                <a:schemeClr val="bg2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pic>
        <p:nvPicPr>
          <p:cNvPr id="64515" name="Picture 3" descr="earth-640x480-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47813" cy="116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64516" name="Rectangle 4"/>
          <p:cNvSpPr>
            <a:spLocks noChangeArrowheads="1"/>
          </p:cNvSpPr>
          <p:nvPr/>
        </p:nvSpPr>
        <p:spPr bwMode="auto">
          <a:xfrm>
            <a:off x="0" y="6524625"/>
            <a:ext cx="6372225" cy="333375"/>
          </a:xfrm>
          <a:prstGeom prst="rect">
            <a:avLst/>
          </a:prstGeom>
          <a:solidFill>
            <a:srgbClr val="FF33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sp>
        <p:nvSpPr>
          <p:cNvPr id="64517" name="Text Box 5"/>
          <p:cNvSpPr txBox="1">
            <a:spLocks noChangeArrowheads="1"/>
          </p:cNvSpPr>
          <p:nvPr/>
        </p:nvSpPr>
        <p:spPr bwMode="auto">
          <a:xfrm>
            <a:off x="0" y="6524625"/>
            <a:ext cx="630078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BE">
                <a:solidFill>
                  <a:schemeClr val="bg1"/>
                </a:solidFill>
              </a:rPr>
              <a:t>HFDSTK 2 – VOORSTELLING VAN GI</a:t>
            </a:r>
            <a:endParaRPr lang="nl-NL">
              <a:solidFill>
                <a:schemeClr val="bg1"/>
              </a:solidFill>
            </a:endParaRPr>
          </a:p>
        </p:txBody>
      </p:sp>
      <p:sp>
        <p:nvSpPr>
          <p:cNvPr id="64518" name="Text Box 6"/>
          <p:cNvSpPr txBox="1">
            <a:spLocks noChangeArrowheads="1"/>
          </p:cNvSpPr>
          <p:nvPr/>
        </p:nvSpPr>
        <p:spPr bwMode="auto">
          <a:xfrm>
            <a:off x="755650" y="1484313"/>
            <a:ext cx="76327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BE" sz="2400" i="1">
                <a:solidFill>
                  <a:srgbClr val="FF6600"/>
                </a:solidFill>
              </a:rPr>
              <a:t>Generalisatie</a:t>
            </a:r>
            <a:endParaRPr lang="nl-NL" sz="2400" i="1">
              <a:solidFill>
                <a:srgbClr val="FF6600"/>
              </a:solidFill>
            </a:endParaRPr>
          </a:p>
        </p:txBody>
      </p:sp>
      <p:sp>
        <p:nvSpPr>
          <p:cNvPr id="64519" name="Text Box 7"/>
          <p:cNvSpPr txBox="1">
            <a:spLocks noChangeArrowheads="1"/>
          </p:cNvSpPr>
          <p:nvPr/>
        </p:nvSpPr>
        <p:spPr bwMode="auto">
          <a:xfrm>
            <a:off x="1476375" y="2205038"/>
            <a:ext cx="7416800" cy="2392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10000"/>
              </a:spcBef>
              <a:buFontTx/>
              <a:buBlip>
                <a:blip r:embed="rId4"/>
              </a:buBlip>
            </a:pPr>
            <a:r>
              <a:rPr lang="fr-BE" sz="2400" dirty="0"/>
              <a:t>‘</a:t>
            </a:r>
            <a:r>
              <a:rPr lang="fr-BE" sz="2400" dirty="0" err="1"/>
              <a:t>Perfecte</a:t>
            </a:r>
            <a:r>
              <a:rPr lang="fr-BE" sz="2400" dirty="0"/>
              <a:t>’ </a:t>
            </a:r>
            <a:r>
              <a:rPr lang="fr-BE" sz="2400" dirty="0" err="1"/>
              <a:t>representatie</a:t>
            </a:r>
            <a:r>
              <a:rPr lang="fr-BE" sz="2400" dirty="0"/>
              <a:t> </a:t>
            </a:r>
            <a:r>
              <a:rPr lang="fr-BE" sz="2400" dirty="0" err="1"/>
              <a:t>is</a:t>
            </a:r>
            <a:r>
              <a:rPr lang="fr-BE" sz="2400" dirty="0"/>
              <a:t> </a:t>
            </a:r>
            <a:r>
              <a:rPr lang="fr-BE" sz="2400" dirty="0" err="1"/>
              <a:t>onmogelijk</a:t>
            </a:r>
            <a:r>
              <a:rPr lang="fr-BE" sz="2400" dirty="0"/>
              <a:t> </a:t>
            </a:r>
            <a:r>
              <a:rPr lang="fr-BE" sz="2400" dirty="0">
                <a:cs typeface="Arial" pitchFamily="34" charset="0"/>
              </a:rPr>
              <a:t>→ </a:t>
            </a:r>
            <a:r>
              <a:rPr lang="fr-BE" sz="2400" dirty="0" err="1">
                <a:cs typeface="Arial" pitchFamily="34" charset="0"/>
              </a:rPr>
              <a:t>vanwege</a:t>
            </a:r>
            <a:r>
              <a:rPr lang="fr-BE" sz="2400" dirty="0">
                <a:cs typeface="Arial" pitchFamily="34" charset="0"/>
              </a:rPr>
              <a:t> </a:t>
            </a:r>
            <a:r>
              <a:rPr lang="fr-BE" sz="2400" dirty="0" err="1">
                <a:cs typeface="Arial" pitchFamily="34" charset="0"/>
              </a:rPr>
              <a:t>beperking</a:t>
            </a:r>
            <a:r>
              <a:rPr lang="fr-BE" sz="2400" dirty="0">
                <a:cs typeface="Arial" pitchFamily="34" charset="0"/>
              </a:rPr>
              <a:t> van hardware!</a:t>
            </a:r>
            <a:endParaRPr lang="fr-BE" sz="2400" dirty="0">
              <a:solidFill>
                <a:srgbClr val="FF3300"/>
              </a:solidFill>
              <a:cs typeface="Arial" pitchFamily="34" charset="0"/>
            </a:endParaRPr>
          </a:p>
          <a:p>
            <a:pPr>
              <a:spcBef>
                <a:spcPct val="10000"/>
              </a:spcBef>
              <a:buFontTx/>
              <a:buBlip>
                <a:blip r:embed="rId4"/>
              </a:buBlip>
            </a:pPr>
            <a:r>
              <a:rPr lang="fr-BE" sz="2400" dirty="0"/>
              <a:t> = </a:t>
            </a:r>
            <a:r>
              <a:rPr lang="fr-BE" sz="2400" dirty="0" err="1"/>
              <a:t>reductie</a:t>
            </a:r>
            <a:r>
              <a:rPr lang="fr-BE" sz="2400" dirty="0"/>
              <a:t> in </a:t>
            </a:r>
            <a:r>
              <a:rPr lang="fr-BE" sz="2400" dirty="0" err="1"/>
              <a:t>detailniveau</a:t>
            </a:r>
            <a:endParaRPr lang="fr-BE" sz="2400" dirty="0"/>
          </a:p>
          <a:p>
            <a:pPr>
              <a:spcBef>
                <a:spcPct val="10000"/>
              </a:spcBef>
              <a:buFontTx/>
              <a:buBlip>
                <a:blip r:embed="rId4"/>
              </a:buBlip>
            </a:pPr>
            <a:r>
              <a:rPr lang="fr-BE" sz="2400" dirty="0" err="1"/>
              <a:t>Doel</a:t>
            </a:r>
            <a:r>
              <a:rPr lang="fr-BE" sz="2400" dirty="0"/>
              <a:t>: </a:t>
            </a:r>
            <a:r>
              <a:rPr lang="fr-BE" sz="2400" dirty="0" err="1"/>
              <a:t>reductie</a:t>
            </a:r>
            <a:r>
              <a:rPr lang="fr-BE" sz="2400" dirty="0"/>
              <a:t> in </a:t>
            </a:r>
            <a:r>
              <a:rPr lang="fr-BE" sz="2400" dirty="0" err="1"/>
              <a:t>datavolume</a:t>
            </a:r>
            <a:r>
              <a:rPr lang="fr-BE" sz="2400" dirty="0"/>
              <a:t> </a:t>
            </a:r>
            <a:r>
              <a:rPr lang="fr-BE" sz="2400" dirty="0" err="1"/>
              <a:t>zonder</a:t>
            </a:r>
            <a:r>
              <a:rPr lang="fr-BE" sz="2400" dirty="0"/>
              <a:t> </a:t>
            </a:r>
            <a:r>
              <a:rPr lang="fr-BE" sz="2400" dirty="0" err="1"/>
              <a:t>het</a:t>
            </a:r>
            <a:r>
              <a:rPr lang="fr-BE" sz="2400" dirty="0"/>
              <a:t> </a:t>
            </a:r>
            <a:r>
              <a:rPr lang="fr-BE" sz="2400" dirty="0" err="1"/>
              <a:t>gebruiksnut</a:t>
            </a:r>
            <a:r>
              <a:rPr lang="fr-BE" sz="2400" dirty="0"/>
              <a:t> in </a:t>
            </a:r>
            <a:r>
              <a:rPr lang="fr-BE" sz="2400" dirty="0" err="1"/>
              <a:t>het</a:t>
            </a:r>
            <a:r>
              <a:rPr lang="fr-BE" sz="2400" dirty="0"/>
              <a:t> </a:t>
            </a:r>
            <a:r>
              <a:rPr lang="fr-BE" sz="2400" dirty="0" err="1"/>
              <a:t>gedrang</a:t>
            </a:r>
            <a:r>
              <a:rPr lang="fr-BE" sz="2400" dirty="0"/>
              <a:t> te </a:t>
            </a:r>
            <a:r>
              <a:rPr lang="fr-BE" sz="2400" dirty="0" err="1"/>
              <a:t>brengen</a:t>
            </a:r>
            <a:endParaRPr lang="fr-BE" sz="2400" dirty="0"/>
          </a:p>
          <a:p>
            <a:pPr>
              <a:spcBef>
                <a:spcPct val="10000"/>
              </a:spcBef>
              <a:buFontTx/>
              <a:buBlip>
                <a:blip r:embed="rId4"/>
              </a:buBlip>
            </a:pPr>
            <a:r>
              <a:rPr lang="fr-BE" sz="2400" dirty="0"/>
              <a:t>McMaster &amp; </a:t>
            </a:r>
            <a:r>
              <a:rPr lang="fr-BE" sz="2400" dirty="0" err="1"/>
              <a:t>Shea</a:t>
            </a:r>
            <a:r>
              <a:rPr lang="fr-BE" sz="2400" dirty="0"/>
              <a:t> ‘</a:t>
            </a:r>
            <a:r>
              <a:rPr lang="fr-BE" sz="2400" dirty="0" err="1"/>
              <a:t>ten</a:t>
            </a:r>
            <a:r>
              <a:rPr lang="fr-BE" sz="2400" dirty="0"/>
              <a:t> </a:t>
            </a:r>
            <a:r>
              <a:rPr lang="fr-BE" sz="2400" dirty="0" err="1"/>
              <a:t>forms</a:t>
            </a:r>
            <a:r>
              <a:rPr lang="fr-BE" sz="2400" dirty="0"/>
              <a:t> of </a:t>
            </a:r>
            <a:r>
              <a:rPr lang="fr-BE" sz="2400" dirty="0" err="1"/>
              <a:t>generalisation</a:t>
            </a:r>
            <a:r>
              <a:rPr lang="fr-BE" sz="2400" dirty="0"/>
              <a:t>’ </a:t>
            </a:r>
            <a:r>
              <a:rPr lang="fr-BE" sz="2400" dirty="0">
                <a:solidFill>
                  <a:srgbClr val="008000"/>
                </a:solidFill>
              </a:rPr>
              <a:t>5</a:t>
            </a:r>
            <a:r>
              <a:rPr lang="el-GR" sz="2400" dirty="0">
                <a:solidFill>
                  <a:srgbClr val="008000"/>
                </a:solidFill>
                <a:cs typeface="Arial" pitchFamily="34" charset="0"/>
              </a:rPr>
              <a:t>Φ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D77D3-FF61-468B-A374-D27FB170164A}" type="slidenum">
              <a:rPr lang="nl-NL"/>
              <a:pPr/>
              <a:t>4</a:t>
            </a:fld>
            <a:endParaRPr lang="nl-NL"/>
          </a:p>
        </p:txBody>
      </p:sp>
      <p:sp>
        <p:nvSpPr>
          <p:cNvPr id="5122" name="Rectangle 2"/>
          <p:cNvSpPr>
            <a:spLocks noChangeArrowheads="1"/>
          </p:cNvSpPr>
          <p:nvPr/>
        </p:nvSpPr>
        <p:spPr bwMode="auto">
          <a:xfrm>
            <a:off x="0" y="0"/>
            <a:ext cx="9144000" cy="1196975"/>
          </a:xfrm>
          <a:prstGeom prst="rect">
            <a:avLst/>
          </a:prstGeom>
          <a:gradFill rotWithShape="1">
            <a:gsLst>
              <a:gs pos="0">
                <a:schemeClr val="bg2">
                  <a:gamma/>
                  <a:shade val="46275"/>
                  <a:invGamma/>
                </a:schemeClr>
              </a:gs>
              <a:gs pos="100000">
                <a:schemeClr val="bg2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pic>
        <p:nvPicPr>
          <p:cNvPr id="5123" name="Picture 3" descr="earth-640x480-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47813" cy="116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124" name="Rectangle 4"/>
          <p:cNvSpPr>
            <a:spLocks noChangeArrowheads="1"/>
          </p:cNvSpPr>
          <p:nvPr/>
        </p:nvSpPr>
        <p:spPr bwMode="auto">
          <a:xfrm>
            <a:off x="0" y="6524625"/>
            <a:ext cx="6372225" cy="333375"/>
          </a:xfrm>
          <a:prstGeom prst="rect">
            <a:avLst/>
          </a:prstGeom>
          <a:solidFill>
            <a:srgbClr val="FF33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sp>
        <p:nvSpPr>
          <p:cNvPr id="5125" name="Text Box 5"/>
          <p:cNvSpPr txBox="1">
            <a:spLocks noChangeArrowheads="1"/>
          </p:cNvSpPr>
          <p:nvPr/>
        </p:nvSpPr>
        <p:spPr bwMode="auto">
          <a:xfrm>
            <a:off x="1476375" y="2205038"/>
            <a:ext cx="7127875" cy="3889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10000"/>
              </a:spcBef>
              <a:buFontTx/>
              <a:buBlip>
                <a:blip r:embed="rId3"/>
              </a:buBlip>
            </a:pPr>
            <a:r>
              <a:rPr lang="fr-BE" sz="2400"/>
              <a:t>Persoonlijke ervaringen zijn gelimiteerd in tijd en ruimte</a:t>
            </a:r>
          </a:p>
          <a:p>
            <a:pPr lvl="1">
              <a:spcBef>
                <a:spcPct val="10000"/>
              </a:spcBef>
            </a:pPr>
            <a:r>
              <a:rPr lang="fr-BE" sz="2400"/>
              <a:t>-Eén leven</a:t>
            </a:r>
          </a:p>
          <a:p>
            <a:pPr lvl="1">
              <a:spcBef>
                <a:spcPct val="10000"/>
              </a:spcBef>
            </a:pPr>
            <a:r>
              <a:rPr lang="fr-BE" sz="2400"/>
              <a:t>-Een klein deel van het aardoppervlak is ons bekend</a:t>
            </a:r>
          </a:p>
          <a:p>
            <a:pPr>
              <a:spcBef>
                <a:spcPct val="10000"/>
              </a:spcBef>
              <a:buFontTx/>
              <a:buBlip>
                <a:blip r:embed="rId3"/>
              </a:buBlip>
            </a:pPr>
            <a:r>
              <a:rPr lang="fr-BE" sz="2400"/>
              <a:t>Alle bijkomende kennis komt uit de boeken, de media, films, kaarten, beelden en andere informatiebronnen</a:t>
            </a:r>
          </a:p>
          <a:p>
            <a:pPr lvl="1">
              <a:spcBef>
                <a:spcPct val="10000"/>
              </a:spcBef>
            </a:pPr>
            <a:r>
              <a:rPr lang="fr-BE" sz="2400"/>
              <a:t>-bijzondere rol van remote sensing (teledetectie)</a:t>
            </a:r>
          </a:p>
        </p:txBody>
      </p:sp>
      <p:sp>
        <p:nvSpPr>
          <p:cNvPr id="5127" name="Text Box 7"/>
          <p:cNvSpPr txBox="1">
            <a:spLocks noChangeArrowheads="1"/>
          </p:cNvSpPr>
          <p:nvPr/>
        </p:nvSpPr>
        <p:spPr bwMode="auto">
          <a:xfrm>
            <a:off x="755650" y="1484313"/>
            <a:ext cx="6553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BE" sz="2400" i="1">
                <a:solidFill>
                  <a:srgbClr val="FF6600"/>
                </a:solidFill>
              </a:rPr>
              <a:t>Waarnemingen van onze omgeving</a:t>
            </a:r>
            <a:endParaRPr lang="nl-NL" sz="2400" i="1">
              <a:solidFill>
                <a:srgbClr val="FF6600"/>
              </a:solidFill>
            </a:endParaRPr>
          </a:p>
        </p:txBody>
      </p:sp>
      <p:sp>
        <p:nvSpPr>
          <p:cNvPr id="5128" name="Text Box 8"/>
          <p:cNvSpPr txBox="1">
            <a:spLocks noChangeArrowheads="1"/>
          </p:cNvSpPr>
          <p:nvPr/>
        </p:nvSpPr>
        <p:spPr bwMode="auto">
          <a:xfrm>
            <a:off x="0" y="6524625"/>
            <a:ext cx="630078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BE">
                <a:solidFill>
                  <a:schemeClr val="bg1"/>
                </a:solidFill>
              </a:rPr>
              <a:t>HFDSTK 2 – VOORSTELLING VAN GI</a:t>
            </a:r>
            <a:endParaRPr lang="nl-NL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0F85E-AE62-4663-A860-286B2B8A00F4}" type="slidenum">
              <a:rPr lang="nl-NL"/>
              <a:pPr/>
              <a:t>40</a:t>
            </a:fld>
            <a:endParaRPr lang="nl-NL"/>
          </a:p>
        </p:txBody>
      </p:sp>
      <p:sp>
        <p:nvSpPr>
          <p:cNvPr id="84994" name="Rectangle 2"/>
          <p:cNvSpPr>
            <a:spLocks noChangeArrowheads="1"/>
          </p:cNvSpPr>
          <p:nvPr/>
        </p:nvSpPr>
        <p:spPr bwMode="auto">
          <a:xfrm>
            <a:off x="0" y="0"/>
            <a:ext cx="9144000" cy="1196975"/>
          </a:xfrm>
          <a:prstGeom prst="rect">
            <a:avLst/>
          </a:prstGeom>
          <a:gradFill rotWithShape="1">
            <a:gsLst>
              <a:gs pos="0">
                <a:schemeClr val="bg2">
                  <a:gamma/>
                  <a:shade val="46275"/>
                  <a:invGamma/>
                </a:schemeClr>
              </a:gs>
              <a:gs pos="100000">
                <a:schemeClr val="bg2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pic>
        <p:nvPicPr>
          <p:cNvPr id="84995" name="Picture 3" descr="earth-640x480-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47813" cy="116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84996" name="Rectangle 4"/>
          <p:cNvSpPr>
            <a:spLocks noChangeArrowheads="1"/>
          </p:cNvSpPr>
          <p:nvPr/>
        </p:nvSpPr>
        <p:spPr bwMode="auto">
          <a:xfrm>
            <a:off x="0" y="6524625"/>
            <a:ext cx="6372225" cy="333375"/>
          </a:xfrm>
          <a:prstGeom prst="rect">
            <a:avLst/>
          </a:prstGeom>
          <a:solidFill>
            <a:srgbClr val="FF33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sp>
        <p:nvSpPr>
          <p:cNvPr id="84997" name="Text Box 5"/>
          <p:cNvSpPr txBox="1">
            <a:spLocks noChangeArrowheads="1"/>
          </p:cNvSpPr>
          <p:nvPr/>
        </p:nvSpPr>
        <p:spPr bwMode="auto">
          <a:xfrm>
            <a:off x="0" y="6524625"/>
            <a:ext cx="630078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BE">
                <a:solidFill>
                  <a:schemeClr val="bg1"/>
                </a:solidFill>
              </a:rPr>
              <a:t>HFDSTK 2 – VOORSTELLING VAN GI</a:t>
            </a:r>
            <a:endParaRPr lang="nl-NL">
              <a:solidFill>
                <a:schemeClr val="bg1"/>
              </a:solidFill>
            </a:endParaRPr>
          </a:p>
        </p:txBody>
      </p:sp>
      <p:sp>
        <p:nvSpPr>
          <p:cNvPr id="84998" name="Text Box 6"/>
          <p:cNvSpPr txBox="1">
            <a:spLocks noChangeArrowheads="1"/>
          </p:cNvSpPr>
          <p:nvPr/>
        </p:nvSpPr>
        <p:spPr bwMode="auto">
          <a:xfrm>
            <a:off x="755650" y="1484313"/>
            <a:ext cx="76327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BE" sz="2400" i="1">
                <a:solidFill>
                  <a:srgbClr val="FF6600"/>
                </a:solidFill>
              </a:rPr>
              <a:t>Generalisatie</a:t>
            </a:r>
            <a:endParaRPr lang="nl-NL" sz="2400" i="1">
              <a:solidFill>
                <a:srgbClr val="FF6600"/>
              </a:solidFill>
            </a:endParaRPr>
          </a:p>
        </p:txBody>
      </p:sp>
      <p:pic>
        <p:nvPicPr>
          <p:cNvPr id="85005" name="Picture 13" descr="fig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2349500"/>
            <a:ext cx="9144000" cy="2586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AEF5C-CB08-46C3-B41F-C59D0C552BEC}" type="slidenum">
              <a:rPr lang="nl-NL"/>
              <a:pPr/>
              <a:t>41</a:t>
            </a:fld>
            <a:endParaRPr lang="nl-NL"/>
          </a:p>
        </p:txBody>
      </p:sp>
      <p:sp>
        <p:nvSpPr>
          <p:cNvPr id="86018" name="Rectangle 2"/>
          <p:cNvSpPr>
            <a:spLocks noChangeArrowheads="1"/>
          </p:cNvSpPr>
          <p:nvPr/>
        </p:nvSpPr>
        <p:spPr bwMode="auto">
          <a:xfrm>
            <a:off x="0" y="0"/>
            <a:ext cx="9144000" cy="1196975"/>
          </a:xfrm>
          <a:prstGeom prst="rect">
            <a:avLst/>
          </a:prstGeom>
          <a:gradFill rotWithShape="1">
            <a:gsLst>
              <a:gs pos="0">
                <a:schemeClr val="bg2">
                  <a:gamma/>
                  <a:shade val="46275"/>
                  <a:invGamma/>
                </a:schemeClr>
              </a:gs>
              <a:gs pos="100000">
                <a:schemeClr val="bg2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pic>
        <p:nvPicPr>
          <p:cNvPr id="86019" name="Picture 3" descr="earth-640x480-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47813" cy="116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86020" name="Rectangle 4"/>
          <p:cNvSpPr>
            <a:spLocks noChangeArrowheads="1"/>
          </p:cNvSpPr>
          <p:nvPr/>
        </p:nvSpPr>
        <p:spPr bwMode="auto">
          <a:xfrm>
            <a:off x="0" y="6524625"/>
            <a:ext cx="6372225" cy="333375"/>
          </a:xfrm>
          <a:prstGeom prst="rect">
            <a:avLst/>
          </a:prstGeom>
          <a:solidFill>
            <a:srgbClr val="FF33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sp>
        <p:nvSpPr>
          <p:cNvPr id="86021" name="Text Box 5"/>
          <p:cNvSpPr txBox="1">
            <a:spLocks noChangeArrowheads="1"/>
          </p:cNvSpPr>
          <p:nvPr/>
        </p:nvSpPr>
        <p:spPr bwMode="auto">
          <a:xfrm>
            <a:off x="0" y="6524625"/>
            <a:ext cx="630078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BE">
                <a:solidFill>
                  <a:schemeClr val="bg1"/>
                </a:solidFill>
              </a:rPr>
              <a:t>HFDSTK 2 – VOORSTELLING VAN GI</a:t>
            </a:r>
            <a:endParaRPr lang="nl-NL">
              <a:solidFill>
                <a:schemeClr val="bg1"/>
              </a:solidFill>
            </a:endParaRPr>
          </a:p>
        </p:txBody>
      </p:sp>
      <p:sp>
        <p:nvSpPr>
          <p:cNvPr id="86022" name="Text Box 6"/>
          <p:cNvSpPr txBox="1">
            <a:spLocks noChangeArrowheads="1"/>
          </p:cNvSpPr>
          <p:nvPr/>
        </p:nvSpPr>
        <p:spPr bwMode="auto">
          <a:xfrm>
            <a:off x="755650" y="1484313"/>
            <a:ext cx="76327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BE" sz="2400" i="1">
                <a:solidFill>
                  <a:srgbClr val="FF6600"/>
                </a:solidFill>
              </a:rPr>
              <a:t>Generalisatie</a:t>
            </a:r>
            <a:endParaRPr lang="nl-NL" sz="2400" i="1">
              <a:solidFill>
                <a:srgbClr val="FF6600"/>
              </a:solidFill>
            </a:endParaRPr>
          </a:p>
        </p:txBody>
      </p:sp>
      <p:pic>
        <p:nvPicPr>
          <p:cNvPr id="86024" name="Picture 8" descr="fig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2636838"/>
            <a:ext cx="9144000" cy="259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7E2487-2848-44E5-8BDF-EAC49BDAD654}" type="slidenum">
              <a:rPr lang="nl-NL"/>
              <a:pPr/>
              <a:t>42</a:t>
            </a:fld>
            <a:endParaRPr lang="nl-NL"/>
          </a:p>
        </p:txBody>
      </p:sp>
      <p:sp>
        <p:nvSpPr>
          <p:cNvPr id="87042" name="Rectangle 2"/>
          <p:cNvSpPr>
            <a:spLocks noChangeArrowheads="1"/>
          </p:cNvSpPr>
          <p:nvPr/>
        </p:nvSpPr>
        <p:spPr bwMode="auto">
          <a:xfrm>
            <a:off x="0" y="0"/>
            <a:ext cx="9144000" cy="1196975"/>
          </a:xfrm>
          <a:prstGeom prst="rect">
            <a:avLst/>
          </a:prstGeom>
          <a:gradFill rotWithShape="1">
            <a:gsLst>
              <a:gs pos="0">
                <a:schemeClr val="bg2">
                  <a:gamma/>
                  <a:shade val="46275"/>
                  <a:invGamma/>
                </a:schemeClr>
              </a:gs>
              <a:gs pos="100000">
                <a:schemeClr val="bg2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pic>
        <p:nvPicPr>
          <p:cNvPr id="87043" name="Picture 3" descr="earth-640x480-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47813" cy="116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87044" name="Rectangle 4"/>
          <p:cNvSpPr>
            <a:spLocks noChangeArrowheads="1"/>
          </p:cNvSpPr>
          <p:nvPr/>
        </p:nvSpPr>
        <p:spPr bwMode="auto">
          <a:xfrm>
            <a:off x="0" y="6524625"/>
            <a:ext cx="6372225" cy="333375"/>
          </a:xfrm>
          <a:prstGeom prst="rect">
            <a:avLst/>
          </a:prstGeom>
          <a:solidFill>
            <a:srgbClr val="FF33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sp>
        <p:nvSpPr>
          <p:cNvPr id="87045" name="Text Box 5"/>
          <p:cNvSpPr txBox="1">
            <a:spLocks noChangeArrowheads="1"/>
          </p:cNvSpPr>
          <p:nvPr/>
        </p:nvSpPr>
        <p:spPr bwMode="auto">
          <a:xfrm>
            <a:off x="0" y="6524625"/>
            <a:ext cx="630078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BE">
                <a:solidFill>
                  <a:schemeClr val="bg1"/>
                </a:solidFill>
              </a:rPr>
              <a:t>HFDSTK 2 – VOORSTELLING VAN GI</a:t>
            </a:r>
            <a:endParaRPr lang="nl-NL">
              <a:solidFill>
                <a:schemeClr val="bg1"/>
              </a:solidFill>
            </a:endParaRPr>
          </a:p>
        </p:txBody>
      </p:sp>
      <p:sp>
        <p:nvSpPr>
          <p:cNvPr id="87046" name="Text Box 6"/>
          <p:cNvSpPr txBox="1">
            <a:spLocks noChangeArrowheads="1"/>
          </p:cNvSpPr>
          <p:nvPr/>
        </p:nvSpPr>
        <p:spPr bwMode="auto">
          <a:xfrm>
            <a:off x="755650" y="1484313"/>
            <a:ext cx="76327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BE" sz="2400" i="1">
                <a:solidFill>
                  <a:srgbClr val="FF6600"/>
                </a:solidFill>
              </a:rPr>
              <a:t>Generalisatie</a:t>
            </a:r>
            <a:endParaRPr lang="nl-NL" sz="2400" i="1">
              <a:solidFill>
                <a:srgbClr val="FF6600"/>
              </a:solidFill>
            </a:endParaRPr>
          </a:p>
        </p:txBody>
      </p:sp>
      <p:pic>
        <p:nvPicPr>
          <p:cNvPr id="87047" name="Picture 7" descr="fig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2205038"/>
            <a:ext cx="9144000" cy="2541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CE8BD-D2F5-4DD3-84E3-D0875AFCDD79}" type="slidenum">
              <a:rPr lang="nl-NL"/>
              <a:pPr/>
              <a:t>43</a:t>
            </a:fld>
            <a:endParaRPr lang="nl-NL"/>
          </a:p>
        </p:txBody>
      </p:sp>
      <p:sp>
        <p:nvSpPr>
          <p:cNvPr id="88066" name="Rectangle 2"/>
          <p:cNvSpPr>
            <a:spLocks noChangeArrowheads="1"/>
          </p:cNvSpPr>
          <p:nvPr/>
        </p:nvSpPr>
        <p:spPr bwMode="auto">
          <a:xfrm>
            <a:off x="0" y="0"/>
            <a:ext cx="9144000" cy="1196975"/>
          </a:xfrm>
          <a:prstGeom prst="rect">
            <a:avLst/>
          </a:prstGeom>
          <a:gradFill rotWithShape="1">
            <a:gsLst>
              <a:gs pos="0">
                <a:schemeClr val="bg2">
                  <a:gamma/>
                  <a:shade val="46275"/>
                  <a:invGamma/>
                </a:schemeClr>
              </a:gs>
              <a:gs pos="100000">
                <a:schemeClr val="bg2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pic>
        <p:nvPicPr>
          <p:cNvPr id="88067" name="Picture 3" descr="earth-640x480-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47813" cy="116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88068" name="Rectangle 4"/>
          <p:cNvSpPr>
            <a:spLocks noChangeArrowheads="1"/>
          </p:cNvSpPr>
          <p:nvPr/>
        </p:nvSpPr>
        <p:spPr bwMode="auto">
          <a:xfrm>
            <a:off x="0" y="6524625"/>
            <a:ext cx="6372225" cy="333375"/>
          </a:xfrm>
          <a:prstGeom prst="rect">
            <a:avLst/>
          </a:prstGeom>
          <a:solidFill>
            <a:srgbClr val="FF33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sp>
        <p:nvSpPr>
          <p:cNvPr id="88069" name="Text Box 5"/>
          <p:cNvSpPr txBox="1">
            <a:spLocks noChangeArrowheads="1"/>
          </p:cNvSpPr>
          <p:nvPr/>
        </p:nvSpPr>
        <p:spPr bwMode="auto">
          <a:xfrm>
            <a:off x="0" y="6524625"/>
            <a:ext cx="630078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BE">
                <a:solidFill>
                  <a:schemeClr val="bg1"/>
                </a:solidFill>
              </a:rPr>
              <a:t>HFDSTK 2 – VOORSTELLING VAN GI</a:t>
            </a:r>
            <a:endParaRPr lang="nl-NL">
              <a:solidFill>
                <a:schemeClr val="bg1"/>
              </a:solidFill>
            </a:endParaRPr>
          </a:p>
        </p:txBody>
      </p:sp>
      <p:sp>
        <p:nvSpPr>
          <p:cNvPr id="88070" name="Text Box 6"/>
          <p:cNvSpPr txBox="1">
            <a:spLocks noChangeArrowheads="1"/>
          </p:cNvSpPr>
          <p:nvPr/>
        </p:nvSpPr>
        <p:spPr bwMode="auto">
          <a:xfrm>
            <a:off x="755650" y="1484313"/>
            <a:ext cx="76327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BE" sz="2400" i="1">
                <a:solidFill>
                  <a:srgbClr val="FF6600"/>
                </a:solidFill>
              </a:rPr>
              <a:t>Generalisatie</a:t>
            </a:r>
            <a:endParaRPr lang="nl-NL" sz="2400" i="1">
              <a:solidFill>
                <a:srgbClr val="FF6600"/>
              </a:solidFill>
            </a:endParaRPr>
          </a:p>
        </p:txBody>
      </p:sp>
      <p:pic>
        <p:nvPicPr>
          <p:cNvPr id="88071" name="Picture 7" descr="fig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2276475"/>
            <a:ext cx="9144000" cy="259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27B63-4E6D-4BC7-9C09-9434FD467B5C}" type="slidenum">
              <a:rPr lang="nl-NL"/>
              <a:pPr/>
              <a:t>44</a:t>
            </a:fld>
            <a:endParaRPr lang="nl-NL"/>
          </a:p>
        </p:txBody>
      </p:sp>
      <p:sp>
        <p:nvSpPr>
          <p:cNvPr id="89090" name="Rectangle 2"/>
          <p:cNvSpPr>
            <a:spLocks noChangeArrowheads="1"/>
          </p:cNvSpPr>
          <p:nvPr/>
        </p:nvSpPr>
        <p:spPr bwMode="auto">
          <a:xfrm>
            <a:off x="0" y="0"/>
            <a:ext cx="9144000" cy="1196975"/>
          </a:xfrm>
          <a:prstGeom prst="rect">
            <a:avLst/>
          </a:prstGeom>
          <a:gradFill rotWithShape="1">
            <a:gsLst>
              <a:gs pos="0">
                <a:schemeClr val="bg2">
                  <a:gamma/>
                  <a:shade val="46275"/>
                  <a:invGamma/>
                </a:schemeClr>
              </a:gs>
              <a:gs pos="100000">
                <a:schemeClr val="bg2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pic>
        <p:nvPicPr>
          <p:cNvPr id="89091" name="Picture 3" descr="earth-640x480-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47813" cy="116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89092" name="Rectangle 4"/>
          <p:cNvSpPr>
            <a:spLocks noChangeArrowheads="1"/>
          </p:cNvSpPr>
          <p:nvPr/>
        </p:nvSpPr>
        <p:spPr bwMode="auto">
          <a:xfrm>
            <a:off x="0" y="6524625"/>
            <a:ext cx="6372225" cy="333375"/>
          </a:xfrm>
          <a:prstGeom prst="rect">
            <a:avLst/>
          </a:prstGeom>
          <a:solidFill>
            <a:srgbClr val="FF33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sp>
        <p:nvSpPr>
          <p:cNvPr id="89093" name="Text Box 5"/>
          <p:cNvSpPr txBox="1">
            <a:spLocks noChangeArrowheads="1"/>
          </p:cNvSpPr>
          <p:nvPr/>
        </p:nvSpPr>
        <p:spPr bwMode="auto">
          <a:xfrm>
            <a:off x="0" y="6524625"/>
            <a:ext cx="630078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BE">
                <a:solidFill>
                  <a:schemeClr val="bg1"/>
                </a:solidFill>
              </a:rPr>
              <a:t>HFDSTK 2 – VOORSTELLING VAN GI</a:t>
            </a:r>
            <a:endParaRPr lang="nl-NL">
              <a:solidFill>
                <a:schemeClr val="bg1"/>
              </a:solidFill>
            </a:endParaRPr>
          </a:p>
        </p:txBody>
      </p:sp>
      <p:sp>
        <p:nvSpPr>
          <p:cNvPr id="89094" name="Text Box 6"/>
          <p:cNvSpPr txBox="1">
            <a:spLocks noChangeArrowheads="1"/>
          </p:cNvSpPr>
          <p:nvPr/>
        </p:nvSpPr>
        <p:spPr bwMode="auto">
          <a:xfrm>
            <a:off x="755650" y="1484313"/>
            <a:ext cx="76327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BE" sz="2400" i="1">
                <a:solidFill>
                  <a:srgbClr val="FF6600"/>
                </a:solidFill>
              </a:rPr>
              <a:t>Generalisatie</a:t>
            </a:r>
            <a:endParaRPr lang="nl-NL" sz="2400" i="1">
              <a:solidFill>
                <a:srgbClr val="FF6600"/>
              </a:solidFill>
            </a:endParaRPr>
          </a:p>
        </p:txBody>
      </p:sp>
      <p:pic>
        <p:nvPicPr>
          <p:cNvPr id="89095" name="Picture 7" descr="fig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2349500"/>
            <a:ext cx="9144000" cy="2638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0D6D2-E9A2-402A-86A7-4BA0B0577D7F}" type="slidenum">
              <a:rPr lang="nl-NL"/>
              <a:pPr/>
              <a:t>45</a:t>
            </a:fld>
            <a:endParaRPr lang="nl-NL"/>
          </a:p>
        </p:txBody>
      </p:sp>
      <p:sp>
        <p:nvSpPr>
          <p:cNvPr id="66562" name="Rectangle 2"/>
          <p:cNvSpPr>
            <a:spLocks noChangeArrowheads="1"/>
          </p:cNvSpPr>
          <p:nvPr/>
        </p:nvSpPr>
        <p:spPr bwMode="auto">
          <a:xfrm>
            <a:off x="0" y="0"/>
            <a:ext cx="9144000" cy="1196975"/>
          </a:xfrm>
          <a:prstGeom prst="rect">
            <a:avLst/>
          </a:prstGeom>
          <a:gradFill rotWithShape="1">
            <a:gsLst>
              <a:gs pos="0">
                <a:schemeClr val="bg2">
                  <a:gamma/>
                  <a:shade val="46275"/>
                  <a:invGamma/>
                </a:schemeClr>
              </a:gs>
              <a:gs pos="100000">
                <a:schemeClr val="bg2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pic>
        <p:nvPicPr>
          <p:cNvPr id="66563" name="Picture 3" descr="earth-640x480-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47813" cy="116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66564" name="Rectangle 4"/>
          <p:cNvSpPr>
            <a:spLocks noChangeArrowheads="1"/>
          </p:cNvSpPr>
          <p:nvPr/>
        </p:nvSpPr>
        <p:spPr bwMode="auto">
          <a:xfrm>
            <a:off x="0" y="6524625"/>
            <a:ext cx="6372225" cy="333375"/>
          </a:xfrm>
          <a:prstGeom prst="rect">
            <a:avLst/>
          </a:prstGeom>
          <a:solidFill>
            <a:srgbClr val="FF33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sp>
        <p:nvSpPr>
          <p:cNvPr id="66565" name="Text Box 5"/>
          <p:cNvSpPr txBox="1">
            <a:spLocks noChangeArrowheads="1"/>
          </p:cNvSpPr>
          <p:nvPr/>
        </p:nvSpPr>
        <p:spPr bwMode="auto">
          <a:xfrm>
            <a:off x="0" y="6524625"/>
            <a:ext cx="630078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BE">
                <a:solidFill>
                  <a:schemeClr val="bg1"/>
                </a:solidFill>
              </a:rPr>
              <a:t>HFDSTK 2 – VOORSTELLING VAN GI</a:t>
            </a:r>
            <a:endParaRPr lang="nl-NL">
              <a:solidFill>
                <a:schemeClr val="bg1"/>
              </a:solidFill>
            </a:endParaRPr>
          </a:p>
        </p:txBody>
      </p:sp>
      <p:sp>
        <p:nvSpPr>
          <p:cNvPr id="66566" name="Text Box 6"/>
          <p:cNvSpPr txBox="1">
            <a:spLocks noChangeArrowheads="1"/>
          </p:cNvSpPr>
          <p:nvPr/>
        </p:nvSpPr>
        <p:spPr bwMode="auto">
          <a:xfrm>
            <a:off x="755650" y="1484313"/>
            <a:ext cx="76327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BE" sz="2400" i="1">
                <a:solidFill>
                  <a:srgbClr val="FF6600"/>
                </a:solidFill>
              </a:rPr>
              <a:t>‘Weeding’ : een voorbeeld van generalisatie</a:t>
            </a:r>
            <a:endParaRPr lang="nl-NL" sz="2400" i="1">
              <a:solidFill>
                <a:srgbClr val="FF6600"/>
              </a:solidFill>
            </a:endParaRPr>
          </a:p>
        </p:txBody>
      </p:sp>
      <p:sp>
        <p:nvSpPr>
          <p:cNvPr id="66567" name="Text Box 7"/>
          <p:cNvSpPr txBox="1">
            <a:spLocks noChangeArrowheads="1"/>
          </p:cNvSpPr>
          <p:nvPr/>
        </p:nvSpPr>
        <p:spPr bwMode="auto">
          <a:xfrm>
            <a:off x="1476375" y="2205038"/>
            <a:ext cx="7127875" cy="2757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10000"/>
              </a:spcBef>
              <a:buFontTx/>
              <a:buBlip>
                <a:blip r:embed="rId3"/>
              </a:buBlip>
            </a:pPr>
            <a:r>
              <a:rPr lang="fr-BE" sz="2400"/>
              <a:t>= wegnemen van punten uit een polygoon of polyline, waarbij de vorm toch behouden blijft</a:t>
            </a:r>
            <a:endParaRPr lang="fr-BE" sz="2400">
              <a:solidFill>
                <a:srgbClr val="FF3300"/>
              </a:solidFill>
              <a:cs typeface="Arial" pitchFamily="34" charset="0"/>
            </a:endParaRPr>
          </a:p>
          <a:p>
            <a:pPr>
              <a:spcBef>
                <a:spcPct val="10000"/>
              </a:spcBef>
              <a:buFontTx/>
              <a:buBlip>
                <a:blip r:embed="rId3"/>
              </a:buBlip>
            </a:pPr>
            <a:r>
              <a:rPr lang="fr-BE" sz="2400"/>
              <a:t> = bekend voorbeeld: </a:t>
            </a:r>
            <a:r>
              <a:rPr lang="fr-BE" sz="2400">
                <a:solidFill>
                  <a:schemeClr val="accent2"/>
                </a:solidFill>
              </a:rPr>
              <a:t>Douglas-Poiker algoritme</a:t>
            </a:r>
            <a:r>
              <a:rPr lang="fr-BE" sz="2400"/>
              <a:t> </a:t>
            </a:r>
            <a:r>
              <a:rPr lang="el-GR" sz="2400">
                <a:solidFill>
                  <a:srgbClr val="008000"/>
                </a:solidFill>
                <a:cs typeface="Arial" pitchFamily="34" charset="0"/>
              </a:rPr>
              <a:t>Φ</a:t>
            </a:r>
            <a:r>
              <a:rPr lang="fr-BE" sz="2400"/>
              <a:t> </a:t>
            </a:r>
          </a:p>
          <a:p>
            <a:pPr lvl="1">
              <a:spcBef>
                <a:spcPct val="10000"/>
              </a:spcBef>
            </a:pPr>
            <a:r>
              <a:rPr lang="fr-BE" sz="2400"/>
              <a:t>-een rigoureus proces dat op elke polygoon of polyline kan toegepast worden</a:t>
            </a:r>
          </a:p>
          <a:p>
            <a:pPr lvl="1">
              <a:spcBef>
                <a:spcPct val="10000"/>
              </a:spcBef>
            </a:pPr>
            <a:r>
              <a:rPr lang="fr-BE" sz="2400"/>
              <a:t>-vereist een door de gebruiker vastgelegde tolerantiegrens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8519D-5FFC-4A77-88BE-1298C38F59AC}" type="slidenum">
              <a:rPr lang="nl-NL"/>
              <a:pPr/>
              <a:t>46</a:t>
            </a:fld>
            <a:endParaRPr lang="nl-NL"/>
          </a:p>
        </p:txBody>
      </p:sp>
      <p:sp>
        <p:nvSpPr>
          <p:cNvPr id="102402" name="Rectangle 2"/>
          <p:cNvSpPr>
            <a:spLocks noChangeArrowheads="1"/>
          </p:cNvSpPr>
          <p:nvPr/>
        </p:nvSpPr>
        <p:spPr bwMode="auto">
          <a:xfrm>
            <a:off x="0" y="0"/>
            <a:ext cx="9144000" cy="1196975"/>
          </a:xfrm>
          <a:prstGeom prst="rect">
            <a:avLst/>
          </a:prstGeom>
          <a:gradFill rotWithShape="1">
            <a:gsLst>
              <a:gs pos="0">
                <a:schemeClr val="bg2">
                  <a:gamma/>
                  <a:shade val="46275"/>
                  <a:invGamma/>
                </a:schemeClr>
              </a:gs>
              <a:gs pos="100000">
                <a:schemeClr val="bg2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pic>
        <p:nvPicPr>
          <p:cNvPr id="102403" name="Picture 3" descr="earth-640x480-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47813" cy="116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02404" name="Rectangle 4"/>
          <p:cNvSpPr>
            <a:spLocks noChangeArrowheads="1"/>
          </p:cNvSpPr>
          <p:nvPr/>
        </p:nvSpPr>
        <p:spPr bwMode="auto">
          <a:xfrm>
            <a:off x="0" y="6524625"/>
            <a:ext cx="6372225" cy="333375"/>
          </a:xfrm>
          <a:prstGeom prst="rect">
            <a:avLst/>
          </a:prstGeom>
          <a:solidFill>
            <a:srgbClr val="FF33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sp>
        <p:nvSpPr>
          <p:cNvPr id="102405" name="Text Box 5"/>
          <p:cNvSpPr txBox="1">
            <a:spLocks noChangeArrowheads="1"/>
          </p:cNvSpPr>
          <p:nvPr/>
        </p:nvSpPr>
        <p:spPr bwMode="auto">
          <a:xfrm>
            <a:off x="0" y="6524625"/>
            <a:ext cx="630078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BE">
                <a:solidFill>
                  <a:schemeClr val="bg1"/>
                </a:solidFill>
              </a:rPr>
              <a:t>HFDSTK 2 – VOORSTELLING VAN GI</a:t>
            </a:r>
            <a:endParaRPr lang="nl-NL">
              <a:solidFill>
                <a:schemeClr val="bg1"/>
              </a:solidFill>
            </a:endParaRPr>
          </a:p>
        </p:txBody>
      </p:sp>
      <p:sp>
        <p:nvSpPr>
          <p:cNvPr id="102406" name="Text Box 6"/>
          <p:cNvSpPr txBox="1">
            <a:spLocks noChangeArrowheads="1"/>
          </p:cNvSpPr>
          <p:nvPr/>
        </p:nvSpPr>
        <p:spPr bwMode="auto">
          <a:xfrm>
            <a:off x="755650" y="1484313"/>
            <a:ext cx="76327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BE" sz="2400" i="1">
                <a:solidFill>
                  <a:srgbClr val="FF6600"/>
                </a:solidFill>
              </a:rPr>
              <a:t>‘Weeding’ : een voorbeeld van generalisatie</a:t>
            </a:r>
            <a:endParaRPr lang="nl-NL" sz="2400" i="1">
              <a:solidFill>
                <a:srgbClr val="FF6600"/>
              </a:solidFill>
            </a:endParaRPr>
          </a:p>
        </p:txBody>
      </p:sp>
      <p:pic>
        <p:nvPicPr>
          <p:cNvPr id="102408" name="Picture 8" descr="alaska_misty_fjords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916238" y="1916113"/>
            <a:ext cx="3460750" cy="4614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0C27F-2F17-43F4-883F-C8BF9CA629C6}" type="slidenum">
              <a:rPr lang="nl-NL"/>
              <a:pPr/>
              <a:t>47</a:t>
            </a:fld>
            <a:endParaRPr lang="nl-NL"/>
          </a:p>
        </p:txBody>
      </p:sp>
      <p:sp>
        <p:nvSpPr>
          <p:cNvPr id="90114" name="Rectangle 2"/>
          <p:cNvSpPr>
            <a:spLocks noChangeArrowheads="1"/>
          </p:cNvSpPr>
          <p:nvPr/>
        </p:nvSpPr>
        <p:spPr bwMode="auto">
          <a:xfrm>
            <a:off x="0" y="0"/>
            <a:ext cx="9144000" cy="1196975"/>
          </a:xfrm>
          <a:prstGeom prst="rect">
            <a:avLst/>
          </a:prstGeom>
          <a:gradFill rotWithShape="1">
            <a:gsLst>
              <a:gs pos="0">
                <a:schemeClr val="bg2">
                  <a:gamma/>
                  <a:shade val="46275"/>
                  <a:invGamma/>
                </a:schemeClr>
              </a:gs>
              <a:gs pos="100000">
                <a:schemeClr val="bg2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pic>
        <p:nvPicPr>
          <p:cNvPr id="90115" name="Picture 3" descr="earth-640x480-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47813" cy="116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90116" name="Rectangle 4"/>
          <p:cNvSpPr>
            <a:spLocks noChangeArrowheads="1"/>
          </p:cNvSpPr>
          <p:nvPr/>
        </p:nvSpPr>
        <p:spPr bwMode="auto">
          <a:xfrm>
            <a:off x="0" y="6524625"/>
            <a:ext cx="6372225" cy="333375"/>
          </a:xfrm>
          <a:prstGeom prst="rect">
            <a:avLst/>
          </a:prstGeom>
          <a:solidFill>
            <a:srgbClr val="FF33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sp>
        <p:nvSpPr>
          <p:cNvPr id="90117" name="Text Box 5"/>
          <p:cNvSpPr txBox="1">
            <a:spLocks noChangeArrowheads="1"/>
          </p:cNvSpPr>
          <p:nvPr/>
        </p:nvSpPr>
        <p:spPr bwMode="auto">
          <a:xfrm>
            <a:off x="0" y="6524625"/>
            <a:ext cx="630078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BE">
                <a:solidFill>
                  <a:schemeClr val="bg1"/>
                </a:solidFill>
              </a:rPr>
              <a:t>HFDSTK 2 – VOORSTELLING VAN GI</a:t>
            </a:r>
            <a:endParaRPr lang="nl-NL">
              <a:solidFill>
                <a:schemeClr val="bg1"/>
              </a:solidFill>
            </a:endParaRPr>
          </a:p>
        </p:txBody>
      </p:sp>
      <p:sp>
        <p:nvSpPr>
          <p:cNvPr id="90118" name="Text Box 6"/>
          <p:cNvSpPr txBox="1">
            <a:spLocks noChangeArrowheads="1"/>
          </p:cNvSpPr>
          <p:nvPr/>
        </p:nvSpPr>
        <p:spPr bwMode="auto">
          <a:xfrm>
            <a:off x="755650" y="1484313"/>
            <a:ext cx="76327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BE" sz="2400" i="1">
                <a:solidFill>
                  <a:srgbClr val="FF6600"/>
                </a:solidFill>
              </a:rPr>
              <a:t>‘Weeding’ : een voorbeeld</a:t>
            </a:r>
            <a:endParaRPr lang="nl-NL" sz="2400" i="1">
              <a:solidFill>
                <a:srgbClr val="FF6600"/>
              </a:solidFill>
            </a:endParaRPr>
          </a:p>
        </p:txBody>
      </p:sp>
      <p:pic>
        <p:nvPicPr>
          <p:cNvPr id="90120" name="Picture 8" descr="fig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b="55537"/>
          <a:stretch>
            <a:fillRect/>
          </a:stretch>
        </p:blipFill>
        <p:spPr bwMode="auto">
          <a:xfrm>
            <a:off x="0" y="1916113"/>
            <a:ext cx="4643438" cy="4621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90121" name="Picture 9" descr="fig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43196"/>
          <a:stretch>
            <a:fillRect/>
          </a:stretch>
        </p:blipFill>
        <p:spPr bwMode="auto">
          <a:xfrm>
            <a:off x="4689475" y="1196975"/>
            <a:ext cx="4454525" cy="5661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F8899-D702-4EBF-9AAA-51B039015B3B}" type="slidenum">
              <a:rPr lang="nl-NL"/>
              <a:pPr/>
              <a:t>48</a:t>
            </a:fld>
            <a:endParaRPr lang="nl-NL"/>
          </a:p>
        </p:txBody>
      </p:sp>
      <p:sp>
        <p:nvSpPr>
          <p:cNvPr id="67586" name="Rectangle 2"/>
          <p:cNvSpPr>
            <a:spLocks noChangeArrowheads="1"/>
          </p:cNvSpPr>
          <p:nvPr/>
        </p:nvSpPr>
        <p:spPr bwMode="auto">
          <a:xfrm>
            <a:off x="0" y="0"/>
            <a:ext cx="9144000" cy="1196975"/>
          </a:xfrm>
          <a:prstGeom prst="rect">
            <a:avLst/>
          </a:prstGeom>
          <a:gradFill rotWithShape="1">
            <a:gsLst>
              <a:gs pos="0">
                <a:schemeClr val="bg2">
                  <a:gamma/>
                  <a:shade val="46275"/>
                  <a:invGamma/>
                </a:schemeClr>
              </a:gs>
              <a:gs pos="100000">
                <a:schemeClr val="bg2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pic>
        <p:nvPicPr>
          <p:cNvPr id="67587" name="Picture 3" descr="earth-640x480-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47813" cy="116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67588" name="Rectangle 4"/>
          <p:cNvSpPr>
            <a:spLocks noChangeArrowheads="1"/>
          </p:cNvSpPr>
          <p:nvPr/>
        </p:nvSpPr>
        <p:spPr bwMode="auto">
          <a:xfrm>
            <a:off x="0" y="6524625"/>
            <a:ext cx="6372225" cy="333375"/>
          </a:xfrm>
          <a:prstGeom prst="rect">
            <a:avLst/>
          </a:prstGeom>
          <a:solidFill>
            <a:srgbClr val="FF33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sp>
        <p:nvSpPr>
          <p:cNvPr id="67589" name="Text Box 5"/>
          <p:cNvSpPr txBox="1">
            <a:spLocks noChangeArrowheads="1"/>
          </p:cNvSpPr>
          <p:nvPr/>
        </p:nvSpPr>
        <p:spPr bwMode="auto">
          <a:xfrm>
            <a:off x="0" y="6524625"/>
            <a:ext cx="630078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BE">
                <a:solidFill>
                  <a:schemeClr val="bg1"/>
                </a:solidFill>
              </a:rPr>
              <a:t>HFDSTK 2 – VOORSTELLING VAN GI</a:t>
            </a:r>
            <a:endParaRPr lang="nl-NL">
              <a:solidFill>
                <a:schemeClr val="bg1"/>
              </a:solidFill>
            </a:endParaRPr>
          </a:p>
        </p:txBody>
      </p:sp>
      <p:sp>
        <p:nvSpPr>
          <p:cNvPr id="67590" name="Text Box 6"/>
          <p:cNvSpPr txBox="1">
            <a:spLocks noChangeArrowheads="1"/>
          </p:cNvSpPr>
          <p:nvPr/>
        </p:nvSpPr>
        <p:spPr bwMode="auto">
          <a:xfrm>
            <a:off x="755650" y="1484313"/>
            <a:ext cx="76327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BE" sz="2400" i="1">
                <a:solidFill>
                  <a:srgbClr val="FF6600"/>
                </a:solidFill>
              </a:rPr>
              <a:t>Het begrip ‘variatie’</a:t>
            </a:r>
            <a:endParaRPr lang="nl-NL" sz="2400" i="1">
              <a:solidFill>
                <a:srgbClr val="FF6600"/>
              </a:solidFill>
            </a:endParaRPr>
          </a:p>
        </p:txBody>
      </p:sp>
      <p:sp>
        <p:nvSpPr>
          <p:cNvPr id="67591" name="Text Box 7"/>
          <p:cNvSpPr txBox="1">
            <a:spLocks noChangeArrowheads="1"/>
          </p:cNvSpPr>
          <p:nvPr/>
        </p:nvSpPr>
        <p:spPr bwMode="auto">
          <a:xfrm>
            <a:off x="1476375" y="2205038"/>
            <a:ext cx="7127875" cy="2867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10000"/>
              </a:spcBef>
              <a:buFontTx/>
              <a:buBlip>
                <a:blip r:embed="rId4"/>
              </a:buBlip>
            </a:pPr>
            <a:r>
              <a:rPr lang="fr-BE" sz="2400"/>
              <a:t>Variatie in de TIJD</a:t>
            </a:r>
          </a:p>
          <a:p>
            <a:pPr lvl="1">
              <a:spcBef>
                <a:spcPct val="10000"/>
              </a:spcBef>
            </a:pPr>
            <a:r>
              <a:rPr lang="fr-BE" sz="2400">
                <a:cs typeface="Arial" pitchFamily="34" charset="0"/>
              </a:rPr>
              <a:t>-controlled variation</a:t>
            </a:r>
          </a:p>
          <a:p>
            <a:pPr lvl="1">
              <a:spcBef>
                <a:spcPct val="10000"/>
              </a:spcBef>
            </a:pPr>
            <a:r>
              <a:rPr lang="fr-BE" sz="2400">
                <a:cs typeface="Arial" pitchFamily="34" charset="0"/>
              </a:rPr>
              <a:t>-uncontrolled variation</a:t>
            </a:r>
          </a:p>
          <a:p>
            <a:pPr lvl="1">
              <a:spcBef>
                <a:spcPct val="10000"/>
              </a:spcBef>
            </a:pPr>
            <a:r>
              <a:rPr lang="fr-BE" sz="2400">
                <a:cs typeface="Arial" pitchFamily="34" charset="0"/>
              </a:rPr>
              <a:t>-tijdsessies: vastleggen van een trend</a:t>
            </a:r>
          </a:p>
          <a:p>
            <a:pPr lvl="1">
              <a:spcBef>
                <a:spcPct val="10000"/>
              </a:spcBef>
              <a:buFontTx/>
              <a:buChar char="-"/>
            </a:pPr>
            <a:r>
              <a:rPr lang="fr-BE" sz="2400">
                <a:cs typeface="Arial" pitchFamily="34" charset="0"/>
              </a:rPr>
              <a:t>→ unidimensioneel</a:t>
            </a:r>
          </a:p>
          <a:p>
            <a:pPr lvl="1">
              <a:spcBef>
                <a:spcPct val="10000"/>
              </a:spcBef>
              <a:buFontTx/>
              <a:buChar char="-"/>
            </a:pPr>
            <a:r>
              <a:rPr lang="fr-BE" sz="2400">
                <a:cs typeface="Arial" pitchFamily="34" charset="0"/>
              </a:rPr>
              <a:t> temporele </a:t>
            </a:r>
            <a:r>
              <a:rPr lang="fr-BE" sz="2400">
                <a:solidFill>
                  <a:srgbClr val="FF3300"/>
                </a:solidFill>
                <a:cs typeface="Arial" pitchFamily="34" charset="0"/>
              </a:rPr>
              <a:t>autocorrelatie</a:t>
            </a:r>
            <a:r>
              <a:rPr lang="fr-BE" sz="2400">
                <a:cs typeface="Arial" pitchFamily="34" charset="0"/>
              </a:rPr>
              <a:t> (zie weerpatroon)</a:t>
            </a:r>
          </a:p>
          <a:p>
            <a:pPr>
              <a:spcBef>
                <a:spcPct val="10000"/>
              </a:spcBef>
              <a:buFontTx/>
              <a:buBlip>
                <a:blip r:embed="rId4"/>
              </a:buBlip>
            </a:pPr>
            <a:r>
              <a:rPr lang="fr-BE" sz="2400"/>
              <a:t> Variatie in de RUIMTE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1A6A64-6FAD-4891-B8A5-E94B37D95194}" type="slidenum">
              <a:rPr lang="nl-NL"/>
              <a:pPr/>
              <a:t>49</a:t>
            </a:fld>
            <a:endParaRPr lang="nl-NL"/>
          </a:p>
        </p:txBody>
      </p:sp>
      <p:sp>
        <p:nvSpPr>
          <p:cNvPr id="68610" name="Rectangle 2"/>
          <p:cNvSpPr>
            <a:spLocks noChangeArrowheads="1"/>
          </p:cNvSpPr>
          <p:nvPr/>
        </p:nvSpPr>
        <p:spPr bwMode="auto">
          <a:xfrm>
            <a:off x="0" y="0"/>
            <a:ext cx="9144000" cy="1196975"/>
          </a:xfrm>
          <a:prstGeom prst="rect">
            <a:avLst/>
          </a:prstGeom>
          <a:gradFill rotWithShape="1">
            <a:gsLst>
              <a:gs pos="0">
                <a:schemeClr val="bg2">
                  <a:gamma/>
                  <a:shade val="46275"/>
                  <a:invGamma/>
                </a:schemeClr>
              </a:gs>
              <a:gs pos="100000">
                <a:schemeClr val="bg2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pic>
        <p:nvPicPr>
          <p:cNvPr id="68611" name="Picture 3" descr="earth-640x480-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47813" cy="116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68612" name="Rectangle 4"/>
          <p:cNvSpPr>
            <a:spLocks noChangeArrowheads="1"/>
          </p:cNvSpPr>
          <p:nvPr/>
        </p:nvSpPr>
        <p:spPr bwMode="auto">
          <a:xfrm>
            <a:off x="0" y="6524625"/>
            <a:ext cx="6372225" cy="333375"/>
          </a:xfrm>
          <a:prstGeom prst="rect">
            <a:avLst/>
          </a:prstGeom>
          <a:solidFill>
            <a:srgbClr val="FF33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sp>
        <p:nvSpPr>
          <p:cNvPr id="68613" name="Text Box 5"/>
          <p:cNvSpPr txBox="1">
            <a:spLocks noChangeArrowheads="1"/>
          </p:cNvSpPr>
          <p:nvPr/>
        </p:nvSpPr>
        <p:spPr bwMode="auto">
          <a:xfrm>
            <a:off x="0" y="6524625"/>
            <a:ext cx="630078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BE">
                <a:solidFill>
                  <a:schemeClr val="bg1"/>
                </a:solidFill>
              </a:rPr>
              <a:t>HFDSTK 2 – VOORSTELLING VAN GI</a:t>
            </a:r>
            <a:endParaRPr lang="nl-NL">
              <a:solidFill>
                <a:schemeClr val="bg1"/>
              </a:solidFill>
            </a:endParaRPr>
          </a:p>
        </p:txBody>
      </p:sp>
      <p:sp>
        <p:nvSpPr>
          <p:cNvPr id="68614" name="Text Box 6"/>
          <p:cNvSpPr txBox="1">
            <a:spLocks noChangeArrowheads="1"/>
          </p:cNvSpPr>
          <p:nvPr/>
        </p:nvSpPr>
        <p:spPr bwMode="auto">
          <a:xfrm>
            <a:off x="755650" y="1484313"/>
            <a:ext cx="76327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BE" sz="2400" i="1">
                <a:solidFill>
                  <a:srgbClr val="FF6600"/>
                </a:solidFill>
              </a:rPr>
              <a:t>Het begrip ‘variatie’</a:t>
            </a:r>
            <a:endParaRPr lang="nl-NL" sz="2400" i="1">
              <a:solidFill>
                <a:srgbClr val="FF6600"/>
              </a:solidFill>
            </a:endParaRPr>
          </a:p>
        </p:txBody>
      </p:sp>
      <p:sp>
        <p:nvSpPr>
          <p:cNvPr id="68615" name="Text Box 7"/>
          <p:cNvSpPr txBox="1">
            <a:spLocks noChangeArrowheads="1"/>
          </p:cNvSpPr>
          <p:nvPr/>
        </p:nvSpPr>
        <p:spPr bwMode="auto">
          <a:xfrm>
            <a:off x="1476375" y="2205038"/>
            <a:ext cx="7127875" cy="3524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10000"/>
              </a:spcBef>
              <a:buFontTx/>
              <a:buBlip>
                <a:blip r:embed="rId3"/>
              </a:buBlip>
            </a:pPr>
            <a:r>
              <a:rPr lang="fr-BE" sz="2400"/>
              <a:t>Variatie in de RUIMTE</a:t>
            </a:r>
          </a:p>
          <a:p>
            <a:pPr lvl="1">
              <a:spcBef>
                <a:spcPct val="10000"/>
              </a:spcBef>
            </a:pPr>
            <a:r>
              <a:rPr lang="fr-BE" sz="2400">
                <a:cs typeface="Arial" pitchFamily="34" charset="0"/>
              </a:rPr>
              <a:t>-2- of 3-dimensioneel</a:t>
            </a:r>
          </a:p>
          <a:p>
            <a:pPr lvl="1">
              <a:spcBef>
                <a:spcPct val="10000"/>
              </a:spcBef>
            </a:pPr>
            <a:r>
              <a:rPr lang="fr-BE" sz="2400">
                <a:cs typeface="Arial" pitchFamily="34" charset="0"/>
              </a:rPr>
              <a:t>-aan het aardoppervlak is zowel ruimtelijke homogeniteit als heterogeniteit</a:t>
            </a:r>
          </a:p>
          <a:p>
            <a:pPr lvl="1">
              <a:spcBef>
                <a:spcPct val="10000"/>
              </a:spcBef>
            </a:pPr>
            <a:r>
              <a:rPr lang="fr-BE" sz="2400">
                <a:cs typeface="Arial" pitchFamily="34" charset="0"/>
              </a:rPr>
              <a:t>-heterogeniteit botst met de eerste wet van Tobler </a:t>
            </a:r>
            <a:r>
              <a:rPr lang="fr-BE" sz="2400">
                <a:solidFill>
                  <a:schemeClr val="accent2"/>
                </a:solidFill>
                <a:cs typeface="Arial" pitchFamily="34" charset="0"/>
              </a:rPr>
              <a:t>(‘everything is related to everything else, but near things are more related than distant things’)</a:t>
            </a:r>
          </a:p>
          <a:p>
            <a:pPr lvl="1">
              <a:spcBef>
                <a:spcPct val="10000"/>
              </a:spcBef>
            </a:pPr>
            <a:r>
              <a:rPr lang="fr-BE" sz="2400">
                <a:cs typeface="Arial" pitchFamily="34" charset="0"/>
              </a:rPr>
              <a:t>-begrip co-variatie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775129-D855-45FD-81CB-5D3FA5817551}" type="slidenum">
              <a:rPr lang="nl-NL"/>
              <a:pPr/>
              <a:t>5</a:t>
            </a:fld>
            <a:endParaRPr lang="nl-NL"/>
          </a:p>
        </p:txBody>
      </p:sp>
      <p:sp>
        <p:nvSpPr>
          <p:cNvPr id="37890" name="Rectangle 2"/>
          <p:cNvSpPr>
            <a:spLocks noChangeArrowheads="1"/>
          </p:cNvSpPr>
          <p:nvPr/>
        </p:nvSpPr>
        <p:spPr bwMode="auto">
          <a:xfrm>
            <a:off x="0" y="0"/>
            <a:ext cx="9144000" cy="1196975"/>
          </a:xfrm>
          <a:prstGeom prst="rect">
            <a:avLst/>
          </a:prstGeom>
          <a:gradFill rotWithShape="1">
            <a:gsLst>
              <a:gs pos="0">
                <a:schemeClr val="bg2">
                  <a:gamma/>
                  <a:shade val="46275"/>
                  <a:invGamma/>
                </a:schemeClr>
              </a:gs>
              <a:gs pos="100000">
                <a:schemeClr val="bg2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pic>
        <p:nvPicPr>
          <p:cNvPr id="37891" name="Picture 3" descr="earth-640x480-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47813" cy="116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7892" name="Rectangle 4"/>
          <p:cNvSpPr>
            <a:spLocks noChangeArrowheads="1"/>
          </p:cNvSpPr>
          <p:nvPr/>
        </p:nvSpPr>
        <p:spPr bwMode="auto">
          <a:xfrm>
            <a:off x="0" y="6524625"/>
            <a:ext cx="6372225" cy="333375"/>
          </a:xfrm>
          <a:prstGeom prst="rect">
            <a:avLst/>
          </a:prstGeom>
          <a:solidFill>
            <a:srgbClr val="FF33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pic>
        <p:nvPicPr>
          <p:cNvPr id="37896" name="Picture 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116013" y="1495425"/>
            <a:ext cx="6624637" cy="4829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7897" name="Text Box 9"/>
          <p:cNvSpPr txBox="1">
            <a:spLocks noChangeArrowheads="1"/>
          </p:cNvSpPr>
          <p:nvPr/>
        </p:nvSpPr>
        <p:spPr bwMode="auto">
          <a:xfrm>
            <a:off x="0" y="6524625"/>
            <a:ext cx="630078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BE">
                <a:solidFill>
                  <a:schemeClr val="bg1"/>
                </a:solidFill>
              </a:rPr>
              <a:t>HFDSTK 2 – VOORSTELLING VAN GI</a:t>
            </a:r>
            <a:endParaRPr lang="nl-NL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133536-0495-45B1-813F-A2E2BFAA6DEA}" type="slidenum">
              <a:rPr lang="nl-NL"/>
              <a:pPr/>
              <a:t>50</a:t>
            </a:fld>
            <a:endParaRPr lang="nl-NL"/>
          </a:p>
        </p:txBody>
      </p:sp>
      <p:sp>
        <p:nvSpPr>
          <p:cNvPr id="69634" name="Rectangle 2"/>
          <p:cNvSpPr>
            <a:spLocks noChangeArrowheads="1"/>
          </p:cNvSpPr>
          <p:nvPr/>
        </p:nvSpPr>
        <p:spPr bwMode="auto">
          <a:xfrm>
            <a:off x="0" y="0"/>
            <a:ext cx="9144000" cy="1196975"/>
          </a:xfrm>
          <a:prstGeom prst="rect">
            <a:avLst/>
          </a:prstGeom>
          <a:gradFill rotWithShape="1">
            <a:gsLst>
              <a:gs pos="0">
                <a:schemeClr val="bg2">
                  <a:gamma/>
                  <a:shade val="46275"/>
                  <a:invGamma/>
                </a:schemeClr>
              </a:gs>
              <a:gs pos="100000">
                <a:schemeClr val="bg2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pic>
        <p:nvPicPr>
          <p:cNvPr id="69635" name="Picture 3" descr="earth-640x480-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47813" cy="116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69636" name="Rectangle 4"/>
          <p:cNvSpPr>
            <a:spLocks noChangeArrowheads="1"/>
          </p:cNvSpPr>
          <p:nvPr/>
        </p:nvSpPr>
        <p:spPr bwMode="auto">
          <a:xfrm>
            <a:off x="0" y="6524625"/>
            <a:ext cx="6372225" cy="333375"/>
          </a:xfrm>
          <a:prstGeom prst="rect">
            <a:avLst/>
          </a:prstGeom>
          <a:solidFill>
            <a:srgbClr val="FF33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sp>
        <p:nvSpPr>
          <p:cNvPr id="69637" name="Text Box 5"/>
          <p:cNvSpPr txBox="1">
            <a:spLocks noChangeArrowheads="1"/>
          </p:cNvSpPr>
          <p:nvPr/>
        </p:nvSpPr>
        <p:spPr bwMode="auto">
          <a:xfrm>
            <a:off x="0" y="6524625"/>
            <a:ext cx="630078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BE">
                <a:solidFill>
                  <a:schemeClr val="bg1"/>
                </a:solidFill>
              </a:rPr>
              <a:t>HFDSTK 2 – VOORSTELLING VAN GI</a:t>
            </a:r>
            <a:endParaRPr lang="nl-NL">
              <a:solidFill>
                <a:schemeClr val="bg1"/>
              </a:solidFill>
            </a:endParaRPr>
          </a:p>
        </p:txBody>
      </p:sp>
      <p:sp>
        <p:nvSpPr>
          <p:cNvPr id="69638" name="Text Box 6"/>
          <p:cNvSpPr txBox="1">
            <a:spLocks noChangeArrowheads="1"/>
          </p:cNvSpPr>
          <p:nvPr/>
        </p:nvSpPr>
        <p:spPr bwMode="auto">
          <a:xfrm>
            <a:off x="755650" y="1484313"/>
            <a:ext cx="76327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BE" sz="2400" i="1">
                <a:solidFill>
                  <a:srgbClr val="FF6600"/>
                </a:solidFill>
              </a:rPr>
              <a:t>Ruimtelijke auto-correlatie</a:t>
            </a:r>
            <a:endParaRPr lang="nl-NL" sz="2400" i="1">
              <a:solidFill>
                <a:srgbClr val="FF6600"/>
              </a:solidFill>
            </a:endParaRPr>
          </a:p>
        </p:txBody>
      </p:sp>
      <p:sp>
        <p:nvSpPr>
          <p:cNvPr id="69639" name="Text Box 7"/>
          <p:cNvSpPr txBox="1">
            <a:spLocks noChangeArrowheads="1"/>
          </p:cNvSpPr>
          <p:nvPr/>
        </p:nvSpPr>
        <p:spPr bwMode="auto">
          <a:xfrm>
            <a:off x="1476375" y="2205038"/>
            <a:ext cx="7127875" cy="2355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10000"/>
              </a:spcBef>
              <a:buFontTx/>
              <a:buBlip>
                <a:blip r:embed="rId4"/>
              </a:buBlip>
            </a:pPr>
            <a:r>
              <a:rPr lang="fr-BE" sz="2400"/>
              <a:t>Attribuutdata worden geclasseerd volgens 5 schalen (cfr. Supra)</a:t>
            </a:r>
          </a:p>
          <a:p>
            <a:pPr>
              <a:spcBef>
                <a:spcPct val="10000"/>
              </a:spcBef>
              <a:buFontTx/>
              <a:buBlip>
                <a:blip r:embed="rId4"/>
              </a:buBlip>
            </a:pPr>
            <a:r>
              <a:rPr lang="fr-BE" sz="2400"/>
              <a:t>Objecten worden geclasseerd volgens ruimtelijke descriptoren (p, l, o, v)</a:t>
            </a:r>
          </a:p>
          <a:p>
            <a:pPr lvl="1">
              <a:spcBef>
                <a:spcPct val="10000"/>
              </a:spcBef>
            </a:pPr>
            <a:r>
              <a:rPr lang="fr-BE" sz="2400">
                <a:cs typeface="Arial" pitchFamily="34" charset="0"/>
              </a:rPr>
              <a:t>→ </a:t>
            </a:r>
            <a:r>
              <a:rPr lang="fr-BE" sz="2400">
                <a:solidFill>
                  <a:schemeClr val="accent2"/>
                </a:solidFill>
                <a:cs typeface="Arial" pitchFamily="34" charset="0"/>
              </a:rPr>
              <a:t>Ruimtelijke auto-correlatie slaat tegelijk op de overeenkomsten in attribuut + hun locatie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244C8-099D-44A2-9572-F1FDB1B90F31}" type="slidenum">
              <a:rPr lang="nl-NL"/>
              <a:pPr/>
              <a:t>51</a:t>
            </a:fld>
            <a:endParaRPr lang="nl-NL"/>
          </a:p>
        </p:txBody>
      </p:sp>
      <p:sp>
        <p:nvSpPr>
          <p:cNvPr id="70658" name="Rectangle 2"/>
          <p:cNvSpPr>
            <a:spLocks noChangeArrowheads="1"/>
          </p:cNvSpPr>
          <p:nvPr/>
        </p:nvSpPr>
        <p:spPr bwMode="auto">
          <a:xfrm>
            <a:off x="0" y="0"/>
            <a:ext cx="9144000" cy="1196975"/>
          </a:xfrm>
          <a:prstGeom prst="rect">
            <a:avLst/>
          </a:prstGeom>
          <a:gradFill rotWithShape="1">
            <a:gsLst>
              <a:gs pos="0">
                <a:schemeClr val="bg2">
                  <a:gamma/>
                  <a:shade val="46275"/>
                  <a:invGamma/>
                </a:schemeClr>
              </a:gs>
              <a:gs pos="100000">
                <a:schemeClr val="bg2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pic>
        <p:nvPicPr>
          <p:cNvPr id="70659" name="Picture 3" descr="earth-640x480-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47813" cy="116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70660" name="Rectangle 4"/>
          <p:cNvSpPr>
            <a:spLocks noChangeArrowheads="1"/>
          </p:cNvSpPr>
          <p:nvPr/>
        </p:nvSpPr>
        <p:spPr bwMode="auto">
          <a:xfrm>
            <a:off x="0" y="6524625"/>
            <a:ext cx="6372225" cy="333375"/>
          </a:xfrm>
          <a:prstGeom prst="rect">
            <a:avLst/>
          </a:prstGeom>
          <a:solidFill>
            <a:srgbClr val="FF33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sp>
        <p:nvSpPr>
          <p:cNvPr id="70661" name="Text Box 5"/>
          <p:cNvSpPr txBox="1">
            <a:spLocks noChangeArrowheads="1"/>
          </p:cNvSpPr>
          <p:nvPr/>
        </p:nvSpPr>
        <p:spPr bwMode="auto">
          <a:xfrm>
            <a:off x="0" y="6524625"/>
            <a:ext cx="630078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BE">
                <a:solidFill>
                  <a:schemeClr val="bg1"/>
                </a:solidFill>
              </a:rPr>
              <a:t>HFDSTK 2 – VOORSTELLING VAN GI</a:t>
            </a:r>
            <a:endParaRPr lang="nl-NL">
              <a:solidFill>
                <a:schemeClr val="bg1"/>
              </a:solidFill>
            </a:endParaRPr>
          </a:p>
        </p:txBody>
      </p:sp>
      <p:sp>
        <p:nvSpPr>
          <p:cNvPr id="70662" name="Text Box 6"/>
          <p:cNvSpPr txBox="1">
            <a:spLocks noChangeArrowheads="1"/>
          </p:cNvSpPr>
          <p:nvPr/>
        </p:nvSpPr>
        <p:spPr bwMode="auto">
          <a:xfrm>
            <a:off x="755650" y="1484313"/>
            <a:ext cx="76327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BE" sz="2400" i="1">
                <a:solidFill>
                  <a:srgbClr val="FF6600"/>
                </a:solidFill>
              </a:rPr>
              <a:t>Ruimtelijke auto-correlatie</a:t>
            </a:r>
            <a:endParaRPr lang="nl-NL" sz="2400" i="1">
              <a:solidFill>
                <a:srgbClr val="FF6600"/>
              </a:solidFill>
            </a:endParaRPr>
          </a:p>
        </p:txBody>
      </p:sp>
      <p:pic>
        <p:nvPicPr>
          <p:cNvPr id="70664" name="Picture 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1989138"/>
            <a:ext cx="7056438" cy="4503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0665" name="Text Box 9"/>
          <p:cNvSpPr txBox="1">
            <a:spLocks noChangeArrowheads="1"/>
          </p:cNvSpPr>
          <p:nvPr/>
        </p:nvSpPr>
        <p:spPr bwMode="auto">
          <a:xfrm>
            <a:off x="7164388" y="1989138"/>
            <a:ext cx="1979612" cy="3940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BE"/>
              <a:t>A: extreme negative spatial autocorrelation</a:t>
            </a:r>
          </a:p>
          <a:p>
            <a:pPr>
              <a:spcBef>
                <a:spcPct val="50000"/>
              </a:spcBef>
            </a:pPr>
            <a:r>
              <a:rPr lang="fr-BE"/>
              <a:t>B: dispersed arrangement</a:t>
            </a:r>
          </a:p>
          <a:p>
            <a:pPr>
              <a:spcBef>
                <a:spcPct val="50000"/>
              </a:spcBef>
            </a:pPr>
            <a:r>
              <a:rPr lang="fr-BE"/>
              <a:t>C: spatial independence</a:t>
            </a:r>
          </a:p>
          <a:p>
            <a:pPr>
              <a:spcBef>
                <a:spcPct val="50000"/>
              </a:spcBef>
            </a:pPr>
            <a:r>
              <a:rPr lang="fr-BE"/>
              <a:t>D: spatial clustering</a:t>
            </a:r>
          </a:p>
          <a:p>
            <a:pPr>
              <a:spcBef>
                <a:spcPct val="50000"/>
              </a:spcBef>
            </a:pPr>
            <a:r>
              <a:rPr lang="fr-BE"/>
              <a:t>E: extreme positive spatial autocorrelation</a:t>
            </a:r>
            <a:endParaRPr lang="nl-NL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F2E09-CCF0-4885-999D-C7EE627B9F24}" type="slidenum">
              <a:rPr lang="nl-NL"/>
              <a:pPr/>
              <a:t>52</a:t>
            </a:fld>
            <a:endParaRPr lang="nl-NL"/>
          </a:p>
        </p:txBody>
      </p:sp>
      <p:sp>
        <p:nvSpPr>
          <p:cNvPr id="71682" name="Rectangle 2"/>
          <p:cNvSpPr>
            <a:spLocks noChangeArrowheads="1"/>
          </p:cNvSpPr>
          <p:nvPr/>
        </p:nvSpPr>
        <p:spPr bwMode="auto">
          <a:xfrm>
            <a:off x="0" y="0"/>
            <a:ext cx="9144000" cy="1196975"/>
          </a:xfrm>
          <a:prstGeom prst="rect">
            <a:avLst/>
          </a:prstGeom>
          <a:gradFill rotWithShape="1">
            <a:gsLst>
              <a:gs pos="0">
                <a:schemeClr val="bg2">
                  <a:gamma/>
                  <a:shade val="46275"/>
                  <a:invGamma/>
                </a:schemeClr>
              </a:gs>
              <a:gs pos="100000">
                <a:schemeClr val="bg2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pic>
        <p:nvPicPr>
          <p:cNvPr id="71683" name="Picture 3" descr="earth-640x480-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47813" cy="116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71684" name="Rectangle 4"/>
          <p:cNvSpPr>
            <a:spLocks noChangeArrowheads="1"/>
          </p:cNvSpPr>
          <p:nvPr/>
        </p:nvSpPr>
        <p:spPr bwMode="auto">
          <a:xfrm>
            <a:off x="0" y="6524625"/>
            <a:ext cx="6372225" cy="333375"/>
          </a:xfrm>
          <a:prstGeom prst="rect">
            <a:avLst/>
          </a:prstGeom>
          <a:solidFill>
            <a:srgbClr val="FF33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sp>
        <p:nvSpPr>
          <p:cNvPr id="71685" name="Text Box 5"/>
          <p:cNvSpPr txBox="1">
            <a:spLocks noChangeArrowheads="1"/>
          </p:cNvSpPr>
          <p:nvPr/>
        </p:nvSpPr>
        <p:spPr bwMode="auto">
          <a:xfrm>
            <a:off x="0" y="6524625"/>
            <a:ext cx="630078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BE">
                <a:solidFill>
                  <a:schemeClr val="bg1"/>
                </a:solidFill>
              </a:rPr>
              <a:t>HFDSTK 2 – VOORSTELLING VAN GI</a:t>
            </a:r>
            <a:endParaRPr lang="nl-NL">
              <a:solidFill>
                <a:schemeClr val="bg1"/>
              </a:solidFill>
            </a:endParaRPr>
          </a:p>
        </p:txBody>
      </p:sp>
      <p:sp>
        <p:nvSpPr>
          <p:cNvPr id="71686" name="Text Box 6"/>
          <p:cNvSpPr txBox="1">
            <a:spLocks noChangeArrowheads="1"/>
          </p:cNvSpPr>
          <p:nvPr/>
        </p:nvSpPr>
        <p:spPr bwMode="auto">
          <a:xfrm>
            <a:off x="755650" y="1484313"/>
            <a:ext cx="76327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BE" sz="2400" i="1">
                <a:solidFill>
                  <a:srgbClr val="FF6600"/>
                </a:solidFill>
              </a:rPr>
              <a:t>Bemonstering en schaal</a:t>
            </a:r>
            <a:endParaRPr lang="nl-NL" sz="2400" i="1">
              <a:solidFill>
                <a:srgbClr val="FF6600"/>
              </a:solidFill>
            </a:endParaRPr>
          </a:p>
        </p:txBody>
      </p:sp>
      <p:sp>
        <p:nvSpPr>
          <p:cNvPr id="71687" name="Text Box 7"/>
          <p:cNvSpPr txBox="1">
            <a:spLocks noChangeArrowheads="1"/>
          </p:cNvSpPr>
          <p:nvPr/>
        </p:nvSpPr>
        <p:spPr bwMode="auto">
          <a:xfrm>
            <a:off x="1476375" y="2205038"/>
            <a:ext cx="7127875" cy="2667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10000"/>
              </a:spcBef>
              <a:buFontTx/>
              <a:buBlip>
                <a:blip r:embed="rId3"/>
              </a:buBlip>
            </a:pPr>
            <a:r>
              <a:rPr lang="fr-BE" sz="2400"/>
              <a:t>Bemonstering van een tijdserie </a:t>
            </a:r>
            <a:r>
              <a:rPr lang="fr-BE" i="1"/>
              <a:t>(bvb. bemonsteren voor dagelijks patroon, door bemonstering om de 24 of 17 uur)</a:t>
            </a:r>
          </a:p>
          <a:p>
            <a:pPr>
              <a:spcBef>
                <a:spcPct val="10000"/>
              </a:spcBef>
              <a:buFontTx/>
              <a:buBlip>
                <a:blip r:embed="rId3"/>
              </a:buBlip>
            </a:pPr>
            <a:r>
              <a:rPr lang="fr-BE" sz="2400"/>
              <a:t>Bemonstering van ruimtelijke data: het interval is belangrijk </a:t>
            </a:r>
            <a:r>
              <a:rPr lang="fr-BE" i="1"/>
              <a:t>(interval valt samen met de dimensies, zie vorige </a:t>
            </a:r>
            <a:r>
              <a:rPr lang="el-GR" i="1">
                <a:solidFill>
                  <a:srgbClr val="008000"/>
                </a:solidFill>
                <a:cs typeface="Arial" pitchFamily="34" charset="0"/>
              </a:rPr>
              <a:t>Φ</a:t>
            </a:r>
            <a:r>
              <a:rPr lang="fr-BE" i="1"/>
              <a:t>)</a:t>
            </a:r>
          </a:p>
          <a:p>
            <a:pPr>
              <a:spcBef>
                <a:spcPct val="10000"/>
              </a:spcBef>
              <a:buFontTx/>
              <a:buBlip>
                <a:blip r:embed="rId3"/>
              </a:buBlip>
            </a:pPr>
            <a:r>
              <a:rPr lang="fr-BE" sz="2400"/>
              <a:t>Schaalafhankelijkheid van temporele en ruimtelijke data</a:t>
            </a:r>
          </a:p>
          <a:p>
            <a:pPr>
              <a:spcBef>
                <a:spcPct val="10000"/>
              </a:spcBef>
              <a:buFontTx/>
              <a:buBlip>
                <a:blip r:embed="rId3"/>
              </a:buBlip>
            </a:pPr>
            <a:r>
              <a:rPr lang="fr-BE" sz="2400"/>
              <a:t>Begrip ‘</a:t>
            </a:r>
            <a:r>
              <a:rPr lang="fr-BE" sz="2400">
                <a:solidFill>
                  <a:srgbClr val="FF3300"/>
                </a:solidFill>
              </a:rPr>
              <a:t>self-similarity</a:t>
            </a:r>
            <a:r>
              <a:rPr lang="fr-BE" sz="2400"/>
              <a:t>’ (Fig. 4.2 &amp; 4.3)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6D7A77-CB30-49DD-AFC9-266FF02E5EBB}" type="slidenum">
              <a:rPr lang="nl-NL"/>
              <a:pPr/>
              <a:t>53</a:t>
            </a:fld>
            <a:endParaRPr lang="nl-NL"/>
          </a:p>
        </p:txBody>
      </p:sp>
      <p:sp>
        <p:nvSpPr>
          <p:cNvPr id="92162" name="Rectangle 2"/>
          <p:cNvSpPr>
            <a:spLocks noChangeArrowheads="1"/>
          </p:cNvSpPr>
          <p:nvPr/>
        </p:nvSpPr>
        <p:spPr bwMode="auto">
          <a:xfrm>
            <a:off x="0" y="0"/>
            <a:ext cx="9144000" cy="1196975"/>
          </a:xfrm>
          <a:prstGeom prst="rect">
            <a:avLst/>
          </a:prstGeom>
          <a:gradFill rotWithShape="1">
            <a:gsLst>
              <a:gs pos="0">
                <a:schemeClr val="bg2">
                  <a:gamma/>
                  <a:shade val="46275"/>
                  <a:invGamma/>
                </a:schemeClr>
              </a:gs>
              <a:gs pos="100000">
                <a:schemeClr val="bg2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pic>
        <p:nvPicPr>
          <p:cNvPr id="92163" name="Picture 3" descr="earth-640x480-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47813" cy="116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92164" name="Rectangle 4"/>
          <p:cNvSpPr>
            <a:spLocks noChangeArrowheads="1"/>
          </p:cNvSpPr>
          <p:nvPr/>
        </p:nvSpPr>
        <p:spPr bwMode="auto">
          <a:xfrm>
            <a:off x="0" y="6524625"/>
            <a:ext cx="6372225" cy="333375"/>
          </a:xfrm>
          <a:prstGeom prst="rect">
            <a:avLst/>
          </a:prstGeom>
          <a:solidFill>
            <a:srgbClr val="FF33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sp>
        <p:nvSpPr>
          <p:cNvPr id="92165" name="Text Box 5"/>
          <p:cNvSpPr txBox="1">
            <a:spLocks noChangeArrowheads="1"/>
          </p:cNvSpPr>
          <p:nvPr/>
        </p:nvSpPr>
        <p:spPr bwMode="auto">
          <a:xfrm>
            <a:off x="0" y="6524625"/>
            <a:ext cx="630078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BE">
                <a:solidFill>
                  <a:schemeClr val="bg1"/>
                </a:solidFill>
              </a:rPr>
              <a:t>HFDSTK 2 – VOORSTELLING VAN GI</a:t>
            </a:r>
            <a:endParaRPr lang="nl-NL">
              <a:solidFill>
                <a:schemeClr val="bg1"/>
              </a:solidFill>
            </a:endParaRPr>
          </a:p>
        </p:txBody>
      </p:sp>
      <p:sp>
        <p:nvSpPr>
          <p:cNvPr id="92166" name="Text Box 6"/>
          <p:cNvSpPr txBox="1">
            <a:spLocks noChangeArrowheads="1"/>
          </p:cNvSpPr>
          <p:nvPr/>
        </p:nvSpPr>
        <p:spPr bwMode="auto">
          <a:xfrm>
            <a:off x="755650" y="1484313"/>
            <a:ext cx="76327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BE" sz="2400" i="1">
                <a:solidFill>
                  <a:srgbClr val="FF6600"/>
                </a:solidFill>
              </a:rPr>
              <a:t>Bemonstering en schaal</a:t>
            </a:r>
            <a:endParaRPr lang="nl-NL" sz="2400" i="1">
              <a:solidFill>
                <a:srgbClr val="FF6600"/>
              </a:solidFill>
            </a:endParaRPr>
          </a:p>
        </p:txBody>
      </p:sp>
      <p:pic>
        <p:nvPicPr>
          <p:cNvPr id="92168" name="Picture 8" descr="fig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55650" y="1989138"/>
            <a:ext cx="5257800" cy="277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92169" name="Picture 9" descr="fig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795963" y="4618038"/>
            <a:ext cx="3348037" cy="2239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92170" name="Text Box 10"/>
          <p:cNvSpPr txBox="1">
            <a:spLocks noChangeArrowheads="1"/>
          </p:cNvSpPr>
          <p:nvPr/>
        </p:nvSpPr>
        <p:spPr bwMode="auto">
          <a:xfrm>
            <a:off x="1042988" y="4724400"/>
            <a:ext cx="4681537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BE"/>
              <a:t>(a) Coarse scale		(b) finer scale</a:t>
            </a:r>
            <a:endParaRPr lang="nl-NL"/>
          </a:p>
        </p:txBody>
      </p:sp>
      <p:sp>
        <p:nvSpPr>
          <p:cNvPr id="92171" name="Text Box 11"/>
          <p:cNvSpPr txBox="1">
            <a:spLocks noChangeArrowheads="1"/>
          </p:cNvSpPr>
          <p:nvPr/>
        </p:nvSpPr>
        <p:spPr bwMode="auto">
          <a:xfrm>
            <a:off x="684213" y="5445125"/>
            <a:ext cx="2519362" cy="779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BE">
                <a:solidFill>
                  <a:schemeClr val="accent2"/>
                </a:solidFill>
              </a:rPr>
              <a:t>SELF-SIMILARITY</a:t>
            </a:r>
          </a:p>
          <a:p>
            <a:pPr>
              <a:spcBef>
                <a:spcPct val="50000"/>
              </a:spcBef>
            </a:pPr>
            <a:r>
              <a:rPr lang="fr-BE">
                <a:solidFill>
                  <a:schemeClr val="accent2"/>
                </a:solidFill>
              </a:rPr>
              <a:t>FRACTALEN</a:t>
            </a:r>
            <a:endParaRPr lang="nl-NL">
              <a:solidFill>
                <a:schemeClr val="accent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724AE-BE4B-4936-930A-1C7D14012447}" type="slidenum">
              <a:rPr lang="nl-NL"/>
              <a:pPr/>
              <a:t>54</a:t>
            </a:fld>
            <a:endParaRPr lang="nl-NL"/>
          </a:p>
        </p:txBody>
      </p:sp>
      <p:sp>
        <p:nvSpPr>
          <p:cNvPr id="72706" name="Rectangle 2"/>
          <p:cNvSpPr>
            <a:spLocks noChangeArrowheads="1"/>
          </p:cNvSpPr>
          <p:nvPr/>
        </p:nvSpPr>
        <p:spPr bwMode="auto">
          <a:xfrm>
            <a:off x="0" y="0"/>
            <a:ext cx="9144000" cy="1196975"/>
          </a:xfrm>
          <a:prstGeom prst="rect">
            <a:avLst/>
          </a:prstGeom>
          <a:gradFill rotWithShape="1">
            <a:gsLst>
              <a:gs pos="0">
                <a:schemeClr val="bg2">
                  <a:gamma/>
                  <a:shade val="46275"/>
                  <a:invGamma/>
                </a:schemeClr>
              </a:gs>
              <a:gs pos="100000">
                <a:schemeClr val="bg2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pic>
        <p:nvPicPr>
          <p:cNvPr id="72707" name="Picture 3" descr="earth-640x480-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47813" cy="116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72708" name="Rectangle 4"/>
          <p:cNvSpPr>
            <a:spLocks noChangeArrowheads="1"/>
          </p:cNvSpPr>
          <p:nvPr/>
        </p:nvSpPr>
        <p:spPr bwMode="auto">
          <a:xfrm>
            <a:off x="0" y="6524625"/>
            <a:ext cx="6372225" cy="333375"/>
          </a:xfrm>
          <a:prstGeom prst="rect">
            <a:avLst/>
          </a:prstGeom>
          <a:solidFill>
            <a:srgbClr val="FF33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sp>
        <p:nvSpPr>
          <p:cNvPr id="72709" name="Text Box 5"/>
          <p:cNvSpPr txBox="1">
            <a:spLocks noChangeArrowheads="1"/>
          </p:cNvSpPr>
          <p:nvPr/>
        </p:nvSpPr>
        <p:spPr bwMode="auto">
          <a:xfrm>
            <a:off x="0" y="6524625"/>
            <a:ext cx="630078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BE">
                <a:solidFill>
                  <a:schemeClr val="bg1"/>
                </a:solidFill>
              </a:rPr>
              <a:t>HFDSTK 2 – VOORSTELLING VAN GI</a:t>
            </a:r>
            <a:endParaRPr lang="nl-NL">
              <a:solidFill>
                <a:schemeClr val="bg1"/>
              </a:solidFill>
            </a:endParaRPr>
          </a:p>
        </p:txBody>
      </p:sp>
      <p:sp>
        <p:nvSpPr>
          <p:cNvPr id="72710" name="Text Box 6"/>
          <p:cNvSpPr txBox="1">
            <a:spLocks noChangeArrowheads="1"/>
          </p:cNvSpPr>
          <p:nvPr/>
        </p:nvSpPr>
        <p:spPr bwMode="auto">
          <a:xfrm>
            <a:off x="755650" y="1484313"/>
            <a:ext cx="76327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BE" sz="2400" i="1">
                <a:solidFill>
                  <a:srgbClr val="FF6600"/>
                </a:solidFill>
              </a:rPr>
              <a:t>Ruimtelijke bemonstering</a:t>
            </a:r>
            <a:endParaRPr lang="nl-NL" sz="2400" i="1">
              <a:solidFill>
                <a:srgbClr val="FF6600"/>
              </a:solidFill>
            </a:endParaRPr>
          </a:p>
        </p:txBody>
      </p:sp>
      <p:sp>
        <p:nvSpPr>
          <p:cNvPr id="72711" name="Text Box 7"/>
          <p:cNvSpPr txBox="1">
            <a:spLocks noChangeArrowheads="1"/>
          </p:cNvSpPr>
          <p:nvPr/>
        </p:nvSpPr>
        <p:spPr bwMode="auto">
          <a:xfrm>
            <a:off x="1476375" y="2205038"/>
            <a:ext cx="7127875" cy="1954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10000"/>
              </a:spcBef>
              <a:buFontTx/>
              <a:buBlip>
                <a:blip r:embed="rId3"/>
              </a:buBlip>
            </a:pPr>
            <a:r>
              <a:rPr lang="fr-BE" sz="2400"/>
              <a:t>Alle geografische voorstellingen zijn noodzakelijkerwijs gelinkt aan monsters (steekproeven)</a:t>
            </a:r>
          </a:p>
          <a:p>
            <a:pPr>
              <a:spcBef>
                <a:spcPct val="10000"/>
              </a:spcBef>
              <a:buFontTx/>
              <a:buBlip>
                <a:blip r:embed="rId3"/>
              </a:buBlip>
            </a:pPr>
            <a:r>
              <a:rPr lang="fr-BE" sz="2400"/>
              <a:t>Kwaliteit van GI is sterk verbonden met het bemonsteringsschema dat de GI heeft gecreëerd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E0A5B-9706-44A3-8CFD-D5962C9E2989}" type="slidenum">
              <a:rPr lang="nl-NL"/>
              <a:pPr/>
              <a:t>55</a:t>
            </a:fld>
            <a:endParaRPr lang="nl-NL"/>
          </a:p>
        </p:txBody>
      </p:sp>
      <p:sp>
        <p:nvSpPr>
          <p:cNvPr id="73730" name="Rectangle 2"/>
          <p:cNvSpPr>
            <a:spLocks noChangeArrowheads="1"/>
          </p:cNvSpPr>
          <p:nvPr/>
        </p:nvSpPr>
        <p:spPr bwMode="auto">
          <a:xfrm>
            <a:off x="0" y="0"/>
            <a:ext cx="9144000" cy="1196975"/>
          </a:xfrm>
          <a:prstGeom prst="rect">
            <a:avLst/>
          </a:prstGeom>
          <a:gradFill rotWithShape="1">
            <a:gsLst>
              <a:gs pos="0">
                <a:schemeClr val="bg2">
                  <a:gamma/>
                  <a:shade val="46275"/>
                  <a:invGamma/>
                </a:schemeClr>
              </a:gs>
              <a:gs pos="100000">
                <a:schemeClr val="bg2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pic>
        <p:nvPicPr>
          <p:cNvPr id="73731" name="Picture 3" descr="earth-640x480-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47813" cy="116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73732" name="Rectangle 4"/>
          <p:cNvSpPr>
            <a:spLocks noChangeArrowheads="1"/>
          </p:cNvSpPr>
          <p:nvPr/>
        </p:nvSpPr>
        <p:spPr bwMode="auto">
          <a:xfrm>
            <a:off x="0" y="6524625"/>
            <a:ext cx="6372225" cy="333375"/>
          </a:xfrm>
          <a:prstGeom prst="rect">
            <a:avLst/>
          </a:prstGeom>
          <a:solidFill>
            <a:srgbClr val="FF33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sp>
        <p:nvSpPr>
          <p:cNvPr id="73733" name="Text Box 5"/>
          <p:cNvSpPr txBox="1">
            <a:spLocks noChangeArrowheads="1"/>
          </p:cNvSpPr>
          <p:nvPr/>
        </p:nvSpPr>
        <p:spPr bwMode="auto">
          <a:xfrm>
            <a:off x="0" y="6524625"/>
            <a:ext cx="630078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BE">
                <a:solidFill>
                  <a:schemeClr val="bg1"/>
                </a:solidFill>
              </a:rPr>
              <a:t>HFDSTK 2 – VOORSTELLING VAN GI</a:t>
            </a:r>
            <a:endParaRPr lang="nl-NL">
              <a:solidFill>
                <a:schemeClr val="bg1"/>
              </a:solidFill>
            </a:endParaRPr>
          </a:p>
        </p:txBody>
      </p:sp>
      <p:pic>
        <p:nvPicPr>
          <p:cNvPr id="73736" name="Picture 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1038"/>
          <a:stretch>
            <a:fillRect/>
          </a:stretch>
        </p:blipFill>
        <p:spPr bwMode="auto">
          <a:xfrm>
            <a:off x="3986213" y="0"/>
            <a:ext cx="5157787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3734" name="Text Box 6"/>
          <p:cNvSpPr txBox="1">
            <a:spLocks noChangeArrowheads="1"/>
          </p:cNvSpPr>
          <p:nvPr/>
        </p:nvSpPr>
        <p:spPr bwMode="auto">
          <a:xfrm>
            <a:off x="755650" y="1484313"/>
            <a:ext cx="76327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BE" sz="2400" i="1">
                <a:solidFill>
                  <a:srgbClr val="FF6600"/>
                </a:solidFill>
              </a:rPr>
              <a:t>Ruimtelijke bemonstering: types</a:t>
            </a:r>
            <a:endParaRPr lang="nl-NL" sz="2400" i="1">
              <a:solidFill>
                <a:srgbClr val="FF6600"/>
              </a:solidFill>
            </a:endParaRPr>
          </a:p>
        </p:txBody>
      </p:sp>
      <p:sp>
        <p:nvSpPr>
          <p:cNvPr id="73737" name="Text Box 9"/>
          <p:cNvSpPr txBox="1">
            <a:spLocks noChangeArrowheads="1"/>
          </p:cNvSpPr>
          <p:nvPr/>
        </p:nvSpPr>
        <p:spPr bwMode="auto">
          <a:xfrm>
            <a:off x="250825" y="2060575"/>
            <a:ext cx="3529013" cy="3117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BE"/>
              <a:t>A: simple random sampling</a:t>
            </a:r>
          </a:p>
          <a:p>
            <a:pPr>
              <a:spcBef>
                <a:spcPct val="50000"/>
              </a:spcBef>
            </a:pPr>
            <a:r>
              <a:rPr lang="fr-BE"/>
              <a:t>B: stratified sampling</a:t>
            </a:r>
          </a:p>
          <a:p>
            <a:pPr>
              <a:spcBef>
                <a:spcPct val="50000"/>
              </a:spcBef>
            </a:pPr>
            <a:r>
              <a:rPr lang="fr-BE"/>
              <a:t>C: stratified random sampling</a:t>
            </a:r>
          </a:p>
          <a:p>
            <a:pPr>
              <a:spcBef>
                <a:spcPct val="50000"/>
              </a:spcBef>
            </a:pPr>
            <a:r>
              <a:rPr lang="fr-BE"/>
              <a:t>D: stratified sampling with random variation in grid spacing</a:t>
            </a:r>
          </a:p>
          <a:p>
            <a:pPr>
              <a:spcBef>
                <a:spcPct val="50000"/>
              </a:spcBef>
            </a:pPr>
            <a:r>
              <a:rPr lang="fr-BE"/>
              <a:t>E: clustered sampling</a:t>
            </a:r>
          </a:p>
          <a:p>
            <a:pPr>
              <a:spcBef>
                <a:spcPct val="50000"/>
              </a:spcBef>
            </a:pPr>
            <a:r>
              <a:rPr lang="fr-BE"/>
              <a:t>F: transect sampling</a:t>
            </a:r>
          </a:p>
          <a:p>
            <a:pPr>
              <a:spcBef>
                <a:spcPct val="50000"/>
              </a:spcBef>
            </a:pPr>
            <a:r>
              <a:rPr lang="fr-BE"/>
              <a:t>G: contour sampling</a:t>
            </a:r>
            <a:endParaRPr lang="nl-NL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72A9E0-37D9-4448-AABD-81AE4EB8B39B}" type="slidenum">
              <a:rPr lang="nl-NL"/>
              <a:pPr/>
              <a:t>56</a:t>
            </a:fld>
            <a:endParaRPr lang="nl-NL"/>
          </a:p>
        </p:txBody>
      </p:sp>
      <p:sp>
        <p:nvSpPr>
          <p:cNvPr id="95234" name="Rectangle 2"/>
          <p:cNvSpPr>
            <a:spLocks noChangeArrowheads="1"/>
          </p:cNvSpPr>
          <p:nvPr/>
        </p:nvSpPr>
        <p:spPr bwMode="auto">
          <a:xfrm>
            <a:off x="0" y="0"/>
            <a:ext cx="9144000" cy="1196975"/>
          </a:xfrm>
          <a:prstGeom prst="rect">
            <a:avLst/>
          </a:prstGeom>
          <a:gradFill rotWithShape="1">
            <a:gsLst>
              <a:gs pos="0">
                <a:schemeClr val="bg2">
                  <a:gamma/>
                  <a:shade val="46275"/>
                  <a:invGamma/>
                </a:schemeClr>
              </a:gs>
              <a:gs pos="100000">
                <a:schemeClr val="bg2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pic>
        <p:nvPicPr>
          <p:cNvPr id="95235" name="Picture 3" descr="earth-640x480-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47813" cy="116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95236" name="Rectangle 4"/>
          <p:cNvSpPr>
            <a:spLocks noChangeArrowheads="1"/>
          </p:cNvSpPr>
          <p:nvPr/>
        </p:nvSpPr>
        <p:spPr bwMode="auto">
          <a:xfrm>
            <a:off x="0" y="6524625"/>
            <a:ext cx="6372225" cy="333375"/>
          </a:xfrm>
          <a:prstGeom prst="rect">
            <a:avLst/>
          </a:prstGeom>
          <a:solidFill>
            <a:srgbClr val="FF33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sp>
        <p:nvSpPr>
          <p:cNvPr id="95237" name="Text Box 5"/>
          <p:cNvSpPr txBox="1">
            <a:spLocks noChangeArrowheads="1"/>
          </p:cNvSpPr>
          <p:nvPr/>
        </p:nvSpPr>
        <p:spPr bwMode="auto">
          <a:xfrm>
            <a:off x="0" y="6524625"/>
            <a:ext cx="630078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BE">
                <a:solidFill>
                  <a:schemeClr val="bg1"/>
                </a:solidFill>
              </a:rPr>
              <a:t>HFDSTK 2 – VOORSTELLING VAN GI</a:t>
            </a:r>
            <a:endParaRPr lang="nl-NL">
              <a:solidFill>
                <a:schemeClr val="bg1"/>
              </a:solidFill>
            </a:endParaRPr>
          </a:p>
        </p:txBody>
      </p:sp>
      <p:sp>
        <p:nvSpPr>
          <p:cNvPr id="95239" name="Text Box 7"/>
          <p:cNvSpPr txBox="1">
            <a:spLocks noChangeArrowheads="1"/>
          </p:cNvSpPr>
          <p:nvPr/>
        </p:nvSpPr>
        <p:spPr bwMode="auto">
          <a:xfrm>
            <a:off x="755650" y="1484313"/>
            <a:ext cx="76327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BE" sz="2400" i="1">
                <a:solidFill>
                  <a:srgbClr val="FF6600"/>
                </a:solidFill>
              </a:rPr>
              <a:t>Ruimtelijke bemonstering: types</a:t>
            </a:r>
            <a:endParaRPr lang="nl-NL" sz="2400" i="1">
              <a:solidFill>
                <a:srgbClr val="FF6600"/>
              </a:solidFill>
            </a:endParaRPr>
          </a:p>
        </p:txBody>
      </p:sp>
      <p:pic>
        <p:nvPicPr>
          <p:cNvPr id="95240" name="Picture 8" descr="all layers3_SAMPLINGPOINTS_wajir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2205038"/>
            <a:ext cx="5143500" cy="418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5241" name="Picture 9" descr="SAMPLINGPOINTS_wajira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219700" y="2276475"/>
            <a:ext cx="3924300" cy="308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DBBFD-A4F2-4813-8133-4317B58F2B04}" type="slidenum">
              <a:rPr lang="nl-NL"/>
              <a:pPr/>
              <a:t>57</a:t>
            </a:fld>
            <a:endParaRPr lang="nl-NL"/>
          </a:p>
        </p:txBody>
      </p:sp>
      <p:sp>
        <p:nvSpPr>
          <p:cNvPr id="74754" name="Rectangle 2"/>
          <p:cNvSpPr>
            <a:spLocks noChangeArrowheads="1"/>
          </p:cNvSpPr>
          <p:nvPr/>
        </p:nvSpPr>
        <p:spPr bwMode="auto">
          <a:xfrm>
            <a:off x="0" y="0"/>
            <a:ext cx="9144000" cy="1196975"/>
          </a:xfrm>
          <a:prstGeom prst="rect">
            <a:avLst/>
          </a:prstGeom>
          <a:gradFill rotWithShape="1">
            <a:gsLst>
              <a:gs pos="0">
                <a:schemeClr val="bg2">
                  <a:gamma/>
                  <a:shade val="46275"/>
                  <a:invGamma/>
                </a:schemeClr>
              </a:gs>
              <a:gs pos="100000">
                <a:schemeClr val="bg2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pic>
        <p:nvPicPr>
          <p:cNvPr id="74755" name="Picture 3" descr="earth-640x480-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47813" cy="116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74756" name="Rectangle 4"/>
          <p:cNvSpPr>
            <a:spLocks noChangeArrowheads="1"/>
          </p:cNvSpPr>
          <p:nvPr/>
        </p:nvSpPr>
        <p:spPr bwMode="auto">
          <a:xfrm>
            <a:off x="0" y="6524625"/>
            <a:ext cx="6372225" cy="333375"/>
          </a:xfrm>
          <a:prstGeom prst="rect">
            <a:avLst/>
          </a:prstGeom>
          <a:solidFill>
            <a:srgbClr val="FF33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sp>
        <p:nvSpPr>
          <p:cNvPr id="74757" name="Text Box 5"/>
          <p:cNvSpPr txBox="1">
            <a:spLocks noChangeArrowheads="1"/>
          </p:cNvSpPr>
          <p:nvPr/>
        </p:nvSpPr>
        <p:spPr bwMode="auto">
          <a:xfrm>
            <a:off x="0" y="6524625"/>
            <a:ext cx="630078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BE">
                <a:solidFill>
                  <a:schemeClr val="bg1"/>
                </a:solidFill>
              </a:rPr>
              <a:t>HFDSTK 2 – VOORSTELLING VAN GI</a:t>
            </a:r>
            <a:endParaRPr lang="nl-NL">
              <a:solidFill>
                <a:schemeClr val="bg1"/>
              </a:solidFill>
            </a:endParaRPr>
          </a:p>
        </p:txBody>
      </p:sp>
      <p:sp>
        <p:nvSpPr>
          <p:cNvPr id="74758" name="Text Box 6"/>
          <p:cNvSpPr txBox="1">
            <a:spLocks noChangeArrowheads="1"/>
          </p:cNvSpPr>
          <p:nvPr/>
        </p:nvSpPr>
        <p:spPr bwMode="auto">
          <a:xfrm>
            <a:off x="755650" y="1484313"/>
            <a:ext cx="76327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BE" sz="2400" i="1">
                <a:solidFill>
                  <a:srgbClr val="FF6600"/>
                </a:solidFill>
              </a:rPr>
              <a:t>Interpolatiefuncties</a:t>
            </a:r>
            <a:endParaRPr lang="nl-NL" sz="2400" i="1">
              <a:solidFill>
                <a:srgbClr val="FF6600"/>
              </a:solidFill>
            </a:endParaRPr>
          </a:p>
        </p:txBody>
      </p:sp>
      <p:pic>
        <p:nvPicPr>
          <p:cNvPr id="74761" name="Picture 9" descr="forested hillsid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156325" y="4846638"/>
            <a:ext cx="2987675" cy="2011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74759" name="Text Box 7"/>
          <p:cNvSpPr txBox="1">
            <a:spLocks noChangeArrowheads="1"/>
          </p:cNvSpPr>
          <p:nvPr/>
        </p:nvSpPr>
        <p:spPr bwMode="auto">
          <a:xfrm>
            <a:off x="611188" y="2060575"/>
            <a:ext cx="7127875" cy="3232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10000"/>
              </a:spcBef>
              <a:buFontTx/>
              <a:buBlip>
                <a:blip r:embed="rId4"/>
              </a:buBlip>
            </a:pPr>
            <a:r>
              <a:rPr lang="fr-BE" sz="2400"/>
              <a:t>Waarom is interpolatie nodig?</a:t>
            </a:r>
          </a:p>
          <a:p>
            <a:pPr>
              <a:spcBef>
                <a:spcPct val="10000"/>
              </a:spcBef>
              <a:buFontTx/>
              <a:buBlip>
                <a:blip r:embed="rId4"/>
              </a:buBlip>
            </a:pPr>
            <a:r>
              <a:rPr lang="fr-BE" sz="2400"/>
              <a:t>Formele uitdrukking van ‘</a:t>
            </a:r>
            <a:r>
              <a:rPr lang="fr-BE" sz="2400">
                <a:solidFill>
                  <a:srgbClr val="FF3300"/>
                </a:solidFill>
              </a:rPr>
              <a:t>distance decay</a:t>
            </a:r>
            <a:r>
              <a:rPr lang="fr-BE" sz="2400"/>
              <a:t>’</a:t>
            </a:r>
          </a:p>
          <a:p>
            <a:pPr lvl="1">
              <a:spcBef>
                <a:spcPct val="10000"/>
              </a:spcBef>
            </a:pPr>
            <a:r>
              <a:rPr lang="fr-BE" sz="2400"/>
              <a:t>-lineair: </a:t>
            </a:r>
            <a:r>
              <a:rPr lang="fr-BE" sz="2400" i="1"/>
              <a:t>wij = -b dij</a:t>
            </a:r>
          </a:p>
          <a:p>
            <a:pPr lvl="1">
              <a:spcBef>
                <a:spcPct val="10000"/>
              </a:spcBef>
            </a:pPr>
            <a:r>
              <a:rPr lang="fr-BE" sz="2400"/>
              <a:t>-negatieve machtsfunctie: </a:t>
            </a:r>
            <a:r>
              <a:rPr lang="fr-BE" sz="2400" i="1"/>
              <a:t>wij = dij-b</a:t>
            </a:r>
          </a:p>
          <a:p>
            <a:pPr lvl="1">
              <a:spcBef>
                <a:spcPct val="10000"/>
              </a:spcBef>
            </a:pPr>
            <a:r>
              <a:rPr lang="fr-BE" sz="2400"/>
              <a:t>-negatief exponentieel: </a:t>
            </a:r>
            <a:r>
              <a:rPr lang="fr-BE" sz="2400" i="1"/>
              <a:t>wij = e-bdij</a:t>
            </a:r>
          </a:p>
          <a:p>
            <a:pPr lvl="1">
              <a:spcBef>
                <a:spcPct val="10000"/>
              </a:spcBef>
            </a:pPr>
            <a:r>
              <a:rPr lang="fr-BE" sz="2400"/>
              <a:t>			(zie Fig. 4.7)</a:t>
            </a:r>
          </a:p>
          <a:p>
            <a:pPr>
              <a:spcBef>
                <a:spcPct val="10000"/>
              </a:spcBef>
              <a:buFontTx/>
              <a:buBlip>
                <a:blip r:embed="rId4"/>
              </a:buBlip>
            </a:pPr>
            <a:r>
              <a:rPr lang="fr-BE" sz="2400"/>
              <a:t>Aannemen van </a:t>
            </a:r>
            <a:r>
              <a:rPr lang="fr-BE" sz="2400">
                <a:solidFill>
                  <a:srgbClr val="FF3300"/>
                </a:solidFill>
              </a:rPr>
              <a:t>isotropie</a:t>
            </a:r>
            <a:r>
              <a:rPr lang="fr-BE" sz="2400"/>
              <a:t> ligt aan de basis van het </a:t>
            </a:r>
            <a:r>
              <a:rPr lang="fr-BE" sz="2400">
                <a:solidFill>
                  <a:srgbClr val="FF3300"/>
                </a:solidFill>
              </a:rPr>
              <a:t>isoplethen</a:t>
            </a:r>
            <a:r>
              <a:rPr lang="fr-BE" sz="2400"/>
              <a:t>kaarttype </a:t>
            </a:r>
            <a:r>
              <a:rPr lang="fr-BE" sz="2400" i="1"/>
              <a:t>(zie discussie in Box 4.3)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821BA-3AB7-4E6A-B570-04887C5EFF99}" type="slidenum">
              <a:rPr lang="nl-NL"/>
              <a:pPr/>
              <a:t>58</a:t>
            </a:fld>
            <a:endParaRPr lang="nl-NL"/>
          </a:p>
        </p:txBody>
      </p:sp>
      <p:sp>
        <p:nvSpPr>
          <p:cNvPr id="96258" name="Rectangle 2"/>
          <p:cNvSpPr>
            <a:spLocks noChangeArrowheads="1"/>
          </p:cNvSpPr>
          <p:nvPr/>
        </p:nvSpPr>
        <p:spPr bwMode="auto">
          <a:xfrm>
            <a:off x="0" y="0"/>
            <a:ext cx="9144000" cy="1196975"/>
          </a:xfrm>
          <a:prstGeom prst="rect">
            <a:avLst/>
          </a:prstGeom>
          <a:gradFill rotWithShape="1">
            <a:gsLst>
              <a:gs pos="0">
                <a:schemeClr val="bg2">
                  <a:gamma/>
                  <a:shade val="46275"/>
                  <a:invGamma/>
                </a:schemeClr>
              </a:gs>
              <a:gs pos="100000">
                <a:schemeClr val="bg2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pic>
        <p:nvPicPr>
          <p:cNvPr id="96259" name="Picture 3" descr="earth-640x480-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47813" cy="116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96260" name="Rectangle 4"/>
          <p:cNvSpPr>
            <a:spLocks noChangeArrowheads="1"/>
          </p:cNvSpPr>
          <p:nvPr/>
        </p:nvSpPr>
        <p:spPr bwMode="auto">
          <a:xfrm>
            <a:off x="0" y="6524625"/>
            <a:ext cx="6372225" cy="333375"/>
          </a:xfrm>
          <a:prstGeom prst="rect">
            <a:avLst/>
          </a:prstGeom>
          <a:solidFill>
            <a:srgbClr val="FF33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sp>
        <p:nvSpPr>
          <p:cNvPr id="96261" name="Text Box 5"/>
          <p:cNvSpPr txBox="1">
            <a:spLocks noChangeArrowheads="1"/>
          </p:cNvSpPr>
          <p:nvPr/>
        </p:nvSpPr>
        <p:spPr bwMode="auto">
          <a:xfrm>
            <a:off x="0" y="6524625"/>
            <a:ext cx="630078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BE">
                <a:solidFill>
                  <a:schemeClr val="bg1"/>
                </a:solidFill>
              </a:rPr>
              <a:t>HFDSTK 2 – VOORSTELLING VAN GI</a:t>
            </a:r>
            <a:endParaRPr lang="nl-NL">
              <a:solidFill>
                <a:schemeClr val="bg1"/>
              </a:solidFill>
            </a:endParaRPr>
          </a:p>
        </p:txBody>
      </p:sp>
      <p:sp>
        <p:nvSpPr>
          <p:cNvPr id="96262" name="Text Box 6"/>
          <p:cNvSpPr txBox="1">
            <a:spLocks noChangeArrowheads="1"/>
          </p:cNvSpPr>
          <p:nvPr/>
        </p:nvSpPr>
        <p:spPr bwMode="auto">
          <a:xfrm>
            <a:off x="755650" y="1484313"/>
            <a:ext cx="76327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BE" sz="2400" i="1">
                <a:solidFill>
                  <a:srgbClr val="FF6600"/>
                </a:solidFill>
              </a:rPr>
              <a:t>Interpolatiefuncties</a:t>
            </a:r>
            <a:endParaRPr lang="nl-NL" sz="2400" i="1">
              <a:solidFill>
                <a:srgbClr val="FF6600"/>
              </a:solidFill>
            </a:endParaRPr>
          </a:p>
        </p:txBody>
      </p:sp>
      <p:pic>
        <p:nvPicPr>
          <p:cNvPr id="96264" name="Picture 8" descr="fig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r="3110"/>
          <a:stretch>
            <a:fillRect/>
          </a:stretch>
        </p:blipFill>
        <p:spPr bwMode="auto">
          <a:xfrm>
            <a:off x="0" y="2781300"/>
            <a:ext cx="9144000" cy="290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F76EBC-BE15-480E-851A-7D759D54051D}" type="slidenum">
              <a:rPr lang="nl-NL"/>
              <a:pPr/>
              <a:t>59</a:t>
            </a:fld>
            <a:endParaRPr lang="nl-NL"/>
          </a:p>
        </p:txBody>
      </p:sp>
      <p:sp>
        <p:nvSpPr>
          <p:cNvPr id="97282" name="Rectangle 2"/>
          <p:cNvSpPr>
            <a:spLocks noChangeArrowheads="1"/>
          </p:cNvSpPr>
          <p:nvPr/>
        </p:nvSpPr>
        <p:spPr bwMode="auto">
          <a:xfrm>
            <a:off x="0" y="0"/>
            <a:ext cx="9144000" cy="1196975"/>
          </a:xfrm>
          <a:prstGeom prst="rect">
            <a:avLst/>
          </a:prstGeom>
          <a:gradFill rotWithShape="1">
            <a:gsLst>
              <a:gs pos="0">
                <a:schemeClr val="bg2">
                  <a:gamma/>
                  <a:shade val="46275"/>
                  <a:invGamma/>
                </a:schemeClr>
              </a:gs>
              <a:gs pos="100000">
                <a:schemeClr val="bg2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pic>
        <p:nvPicPr>
          <p:cNvPr id="97283" name="Picture 3" descr="earth-640x480-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47813" cy="116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97284" name="Rectangle 4"/>
          <p:cNvSpPr>
            <a:spLocks noChangeArrowheads="1"/>
          </p:cNvSpPr>
          <p:nvPr/>
        </p:nvSpPr>
        <p:spPr bwMode="auto">
          <a:xfrm>
            <a:off x="0" y="6524625"/>
            <a:ext cx="6372225" cy="333375"/>
          </a:xfrm>
          <a:prstGeom prst="rect">
            <a:avLst/>
          </a:prstGeom>
          <a:solidFill>
            <a:srgbClr val="FF33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sp>
        <p:nvSpPr>
          <p:cNvPr id="97285" name="Text Box 5"/>
          <p:cNvSpPr txBox="1">
            <a:spLocks noChangeArrowheads="1"/>
          </p:cNvSpPr>
          <p:nvPr/>
        </p:nvSpPr>
        <p:spPr bwMode="auto">
          <a:xfrm>
            <a:off x="0" y="6524625"/>
            <a:ext cx="630078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BE">
                <a:solidFill>
                  <a:schemeClr val="bg1"/>
                </a:solidFill>
              </a:rPr>
              <a:t>HFDSTK 2 – VOORSTELLING VAN GI</a:t>
            </a:r>
            <a:endParaRPr lang="nl-NL">
              <a:solidFill>
                <a:schemeClr val="bg1"/>
              </a:solidFill>
            </a:endParaRPr>
          </a:p>
        </p:txBody>
      </p:sp>
      <p:sp>
        <p:nvSpPr>
          <p:cNvPr id="97286" name="Text Box 6"/>
          <p:cNvSpPr txBox="1">
            <a:spLocks noChangeArrowheads="1"/>
          </p:cNvSpPr>
          <p:nvPr/>
        </p:nvSpPr>
        <p:spPr bwMode="auto">
          <a:xfrm>
            <a:off x="755650" y="1484313"/>
            <a:ext cx="76327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BE" sz="2400" i="1">
                <a:solidFill>
                  <a:srgbClr val="FF6600"/>
                </a:solidFill>
              </a:rPr>
              <a:t>Interpolatiefuncties</a:t>
            </a:r>
            <a:endParaRPr lang="nl-NL" sz="2400" i="1">
              <a:solidFill>
                <a:srgbClr val="FF6600"/>
              </a:solidFill>
            </a:endParaRPr>
          </a:p>
        </p:txBody>
      </p:sp>
      <p:pic>
        <p:nvPicPr>
          <p:cNvPr id="97288" name="Picture 8" descr="fig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051050" y="1916113"/>
            <a:ext cx="5545138" cy="4508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38F128-28A5-409F-B69D-E52AC3F01837}" type="slidenum">
              <a:rPr lang="nl-NL"/>
              <a:pPr/>
              <a:t>6</a:t>
            </a:fld>
            <a:endParaRPr lang="nl-NL"/>
          </a:p>
        </p:txBody>
      </p:sp>
      <p:sp>
        <p:nvSpPr>
          <p:cNvPr id="77826" name="Rectangle 2"/>
          <p:cNvSpPr>
            <a:spLocks noChangeArrowheads="1"/>
          </p:cNvSpPr>
          <p:nvPr/>
        </p:nvSpPr>
        <p:spPr bwMode="auto">
          <a:xfrm>
            <a:off x="0" y="0"/>
            <a:ext cx="9144000" cy="1196975"/>
          </a:xfrm>
          <a:prstGeom prst="rect">
            <a:avLst/>
          </a:prstGeom>
          <a:gradFill rotWithShape="1">
            <a:gsLst>
              <a:gs pos="0">
                <a:schemeClr val="bg2">
                  <a:gamma/>
                  <a:shade val="46275"/>
                  <a:invGamma/>
                </a:schemeClr>
              </a:gs>
              <a:gs pos="100000">
                <a:schemeClr val="bg2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pic>
        <p:nvPicPr>
          <p:cNvPr id="77827" name="Picture 3" descr="earth-640x480-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47813" cy="116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77828" name="Rectangle 4"/>
          <p:cNvSpPr>
            <a:spLocks noChangeArrowheads="1"/>
          </p:cNvSpPr>
          <p:nvPr/>
        </p:nvSpPr>
        <p:spPr bwMode="auto">
          <a:xfrm>
            <a:off x="0" y="6524625"/>
            <a:ext cx="6372225" cy="333375"/>
          </a:xfrm>
          <a:prstGeom prst="rect">
            <a:avLst/>
          </a:prstGeom>
          <a:solidFill>
            <a:srgbClr val="FF33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sp>
        <p:nvSpPr>
          <p:cNvPr id="77830" name="Text Box 6"/>
          <p:cNvSpPr txBox="1">
            <a:spLocks noChangeArrowheads="1"/>
          </p:cNvSpPr>
          <p:nvPr/>
        </p:nvSpPr>
        <p:spPr bwMode="auto">
          <a:xfrm>
            <a:off x="0" y="6524625"/>
            <a:ext cx="630078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BE">
                <a:solidFill>
                  <a:schemeClr val="bg1"/>
                </a:solidFill>
              </a:rPr>
              <a:t>HFDSTK 2 – VOORSTELLING VAN GI</a:t>
            </a:r>
            <a:endParaRPr lang="nl-NL">
              <a:solidFill>
                <a:schemeClr val="bg1"/>
              </a:solidFill>
            </a:endParaRPr>
          </a:p>
        </p:txBody>
      </p:sp>
      <p:pic>
        <p:nvPicPr>
          <p:cNvPr id="77831" name="Picture 7" descr="fig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55650" y="1196975"/>
            <a:ext cx="7705725" cy="5140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B02699-A269-48B4-B444-AFE7C3AFCC6D}" type="slidenum">
              <a:rPr lang="nl-NL"/>
              <a:pPr/>
              <a:t>60</a:t>
            </a:fld>
            <a:endParaRPr lang="nl-NL"/>
          </a:p>
        </p:txBody>
      </p:sp>
      <p:sp>
        <p:nvSpPr>
          <p:cNvPr id="75778" name="Rectangle 2"/>
          <p:cNvSpPr>
            <a:spLocks noChangeArrowheads="1"/>
          </p:cNvSpPr>
          <p:nvPr/>
        </p:nvSpPr>
        <p:spPr bwMode="auto">
          <a:xfrm>
            <a:off x="0" y="0"/>
            <a:ext cx="9144000" cy="1196975"/>
          </a:xfrm>
          <a:prstGeom prst="rect">
            <a:avLst/>
          </a:prstGeom>
          <a:gradFill rotWithShape="1">
            <a:gsLst>
              <a:gs pos="0">
                <a:schemeClr val="bg2">
                  <a:gamma/>
                  <a:shade val="46275"/>
                  <a:invGamma/>
                </a:schemeClr>
              </a:gs>
              <a:gs pos="100000">
                <a:schemeClr val="bg2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pic>
        <p:nvPicPr>
          <p:cNvPr id="75779" name="Picture 3" descr="earth-640x480-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47813" cy="116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75780" name="Rectangle 4"/>
          <p:cNvSpPr>
            <a:spLocks noChangeArrowheads="1"/>
          </p:cNvSpPr>
          <p:nvPr/>
        </p:nvSpPr>
        <p:spPr bwMode="auto">
          <a:xfrm>
            <a:off x="0" y="6524625"/>
            <a:ext cx="6372225" cy="333375"/>
          </a:xfrm>
          <a:prstGeom prst="rect">
            <a:avLst/>
          </a:prstGeom>
          <a:solidFill>
            <a:srgbClr val="FF33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sp>
        <p:nvSpPr>
          <p:cNvPr id="75781" name="Text Box 5"/>
          <p:cNvSpPr txBox="1">
            <a:spLocks noChangeArrowheads="1"/>
          </p:cNvSpPr>
          <p:nvPr/>
        </p:nvSpPr>
        <p:spPr bwMode="auto">
          <a:xfrm>
            <a:off x="0" y="6524625"/>
            <a:ext cx="630078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BE">
                <a:solidFill>
                  <a:schemeClr val="bg1"/>
                </a:solidFill>
              </a:rPr>
              <a:t>HFDSTK 2 – VOORSTELLING VAN GI</a:t>
            </a:r>
            <a:endParaRPr lang="nl-NL">
              <a:solidFill>
                <a:schemeClr val="bg1"/>
              </a:solidFill>
            </a:endParaRPr>
          </a:p>
        </p:txBody>
      </p:sp>
      <p:sp>
        <p:nvSpPr>
          <p:cNvPr id="75782" name="Text Box 6"/>
          <p:cNvSpPr txBox="1">
            <a:spLocks noChangeArrowheads="1"/>
          </p:cNvSpPr>
          <p:nvPr/>
        </p:nvSpPr>
        <p:spPr bwMode="auto">
          <a:xfrm>
            <a:off x="755650" y="1484313"/>
            <a:ext cx="76327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BE" sz="2400" i="1">
                <a:solidFill>
                  <a:srgbClr val="FF6600"/>
                </a:solidFill>
              </a:rPr>
              <a:t>Kwantitatieve uitdrukking van ruimtelijke auto-correlatie</a:t>
            </a:r>
            <a:endParaRPr lang="nl-NL" sz="2400" i="1">
              <a:solidFill>
                <a:srgbClr val="FF6600"/>
              </a:solidFill>
            </a:endParaRPr>
          </a:p>
        </p:txBody>
      </p:sp>
      <p:sp>
        <p:nvSpPr>
          <p:cNvPr id="75783" name="Text Box 7"/>
          <p:cNvSpPr txBox="1">
            <a:spLocks noChangeArrowheads="1"/>
          </p:cNvSpPr>
          <p:nvPr/>
        </p:nvSpPr>
        <p:spPr bwMode="auto">
          <a:xfrm>
            <a:off x="1476375" y="2205038"/>
            <a:ext cx="7127875" cy="1625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10000"/>
              </a:spcBef>
              <a:buFontTx/>
              <a:buBlip>
                <a:blip r:embed="rId4"/>
              </a:buBlip>
            </a:pPr>
            <a:r>
              <a:rPr lang="fr-BE" sz="2400"/>
              <a:t>Deductieve vs. Inductieve benadering</a:t>
            </a:r>
          </a:p>
          <a:p>
            <a:pPr>
              <a:spcBef>
                <a:spcPct val="10000"/>
              </a:spcBef>
              <a:buFontTx/>
              <a:buBlip>
                <a:blip r:embed="rId4"/>
              </a:buBlip>
            </a:pPr>
            <a:r>
              <a:rPr lang="fr-BE" sz="2400"/>
              <a:t>Voorbeelden van auto-correlatiemogelijkheden: Fig. 4.11</a:t>
            </a:r>
          </a:p>
          <a:p>
            <a:pPr>
              <a:spcBef>
                <a:spcPct val="10000"/>
              </a:spcBef>
              <a:buFontTx/>
              <a:buBlip>
                <a:blip r:embed="rId4"/>
              </a:buBlip>
            </a:pPr>
            <a:r>
              <a:rPr lang="fr-BE" sz="2400"/>
              <a:t>Voorbeeld van een gewichtenmatrix: Box 4.4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672F8-CF71-40F5-9E8F-8EEAAD84B2AB}" type="slidenum">
              <a:rPr lang="nl-NL"/>
              <a:pPr/>
              <a:t>61</a:t>
            </a:fld>
            <a:endParaRPr lang="nl-NL"/>
          </a:p>
        </p:txBody>
      </p:sp>
      <p:sp>
        <p:nvSpPr>
          <p:cNvPr id="98306" name="Rectangle 2"/>
          <p:cNvSpPr>
            <a:spLocks noChangeArrowheads="1"/>
          </p:cNvSpPr>
          <p:nvPr/>
        </p:nvSpPr>
        <p:spPr bwMode="auto">
          <a:xfrm>
            <a:off x="0" y="0"/>
            <a:ext cx="9144000" cy="1196975"/>
          </a:xfrm>
          <a:prstGeom prst="rect">
            <a:avLst/>
          </a:prstGeom>
          <a:gradFill rotWithShape="1">
            <a:gsLst>
              <a:gs pos="0">
                <a:schemeClr val="bg2">
                  <a:gamma/>
                  <a:shade val="46275"/>
                  <a:invGamma/>
                </a:schemeClr>
              </a:gs>
              <a:gs pos="100000">
                <a:schemeClr val="bg2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pic>
        <p:nvPicPr>
          <p:cNvPr id="98307" name="Picture 3" descr="earth-640x480-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47813" cy="116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98308" name="Rectangle 4"/>
          <p:cNvSpPr>
            <a:spLocks noChangeArrowheads="1"/>
          </p:cNvSpPr>
          <p:nvPr/>
        </p:nvSpPr>
        <p:spPr bwMode="auto">
          <a:xfrm>
            <a:off x="0" y="6524625"/>
            <a:ext cx="6372225" cy="333375"/>
          </a:xfrm>
          <a:prstGeom prst="rect">
            <a:avLst/>
          </a:prstGeom>
          <a:solidFill>
            <a:srgbClr val="FF33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sp>
        <p:nvSpPr>
          <p:cNvPr id="98309" name="Text Box 5"/>
          <p:cNvSpPr txBox="1">
            <a:spLocks noChangeArrowheads="1"/>
          </p:cNvSpPr>
          <p:nvPr/>
        </p:nvSpPr>
        <p:spPr bwMode="auto">
          <a:xfrm>
            <a:off x="0" y="6524625"/>
            <a:ext cx="630078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BE">
                <a:solidFill>
                  <a:schemeClr val="bg1"/>
                </a:solidFill>
              </a:rPr>
              <a:t>HFDSTK 2 – VOORSTELLING VAN GI</a:t>
            </a:r>
            <a:endParaRPr lang="nl-NL">
              <a:solidFill>
                <a:schemeClr val="bg1"/>
              </a:solidFill>
            </a:endParaRPr>
          </a:p>
        </p:txBody>
      </p:sp>
      <p:sp>
        <p:nvSpPr>
          <p:cNvPr id="98310" name="Text Box 6"/>
          <p:cNvSpPr txBox="1">
            <a:spLocks noChangeArrowheads="1"/>
          </p:cNvSpPr>
          <p:nvPr/>
        </p:nvSpPr>
        <p:spPr bwMode="auto">
          <a:xfrm>
            <a:off x="755650" y="1484313"/>
            <a:ext cx="76327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BE" sz="2400" i="1">
                <a:solidFill>
                  <a:srgbClr val="FF6600"/>
                </a:solidFill>
              </a:rPr>
              <a:t>Kwantitatieve uitdrukking van ruimtelijke auto-correlatie</a:t>
            </a:r>
            <a:endParaRPr lang="nl-NL" sz="2400" i="1">
              <a:solidFill>
                <a:srgbClr val="FF6600"/>
              </a:solidFill>
            </a:endParaRPr>
          </a:p>
        </p:txBody>
      </p:sp>
      <p:pic>
        <p:nvPicPr>
          <p:cNvPr id="98312" name="Picture 8" descr="fig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r="1974" b="2663"/>
          <a:stretch>
            <a:fillRect/>
          </a:stretch>
        </p:blipFill>
        <p:spPr bwMode="auto">
          <a:xfrm>
            <a:off x="0" y="1989138"/>
            <a:ext cx="6084888" cy="448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98313" name="Text Box 9"/>
          <p:cNvSpPr txBox="1">
            <a:spLocks noChangeArrowheads="1"/>
          </p:cNvSpPr>
          <p:nvPr/>
        </p:nvSpPr>
        <p:spPr bwMode="auto">
          <a:xfrm>
            <a:off x="6084888" y="2205038"/>
            <a:ext cx="2808287" cy="160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BE"/>
              <a:t>Area data</a:t>
            </a:r>
          </a:p>
          <a:p>
            <a:pPr>
              <a:spcBef>
                <a:spcPct val="50000"/>
              </a:spcBef>
            </a:pPr>
            <a:r>
              <a:rPr lang="fr-BE"/>
              <a:t>Percentage of population that are old age pensioners (OAP) in South East England</a:t>
            </a:r>
            <a:endParaRPr lang="nl-NL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00AE4-3D55-476D-B530-C85E40C98425}" type="slidenum">
              <a:rPr lang="nl-NL"/>
              <a:pPr/>
              <a:t>62</a:t>
            </a:fld>
            <a:endParaRPr lang="nl-NL"/>
          </a:p>
        </p:txBody>
      </p:sp>
      <p:sp>
        <p:nvSpPr>
          <p:cNvPr id="99330" name="Rectangle 2"/>
          <p:cNvSpPr>
            <a:spLocks noChangeArrowheads="1"/>
          </p:cNvSpPr>
          <p:nvPr/>
        </p:nvSpPr>
        <p:spPr bwMode="auto">
          <a:xfrm>
            <a:off x="0" y="0"/>
            <a:ext cx="9144000" cy="1196975"/>
          </a:xfrm>
          <a:prstGeom prst="rect">
            <a:avLst/>
          </a:prstGeom>
          <a:gradFill rotWithShape="1">
            <a:gsLst>
              <a:gs pos="0">
                <a:schemeClr val="bg2">
                  <a:gamma/>
                  <a:shade val="46275"/>
                  <a:invGamma/>
                </a:schemeClr>
              </a:gs>
              <a:gs pos="100000">
                <a:schemeClr val="bg2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pic>
        <p:nvPicPr>
          <p:cNvPr id="99331" name="Picture 3" descr="earth-640x480-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47813" cy="116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99332" name="Rectangle 4"/>
          <p:cNvSpPr>
            <a:spLocks noChangeArrowheads="1"/>
          </p:cNvSpPr>
          <p:nvPr/>
        </p:nvSpPr>
        <p:spPr bwMode="auto">
          <a:xfrm>
            <a:off x="0" y="6524625"/>
            <a:ext cx="6372225" cy="333375"/>
          </a:xfrm>
          <a:prstGeom prst="rect">
            <a:avLst/>
          </a:prstGeom>
          <a:solidFill>
            <a:srgbClr val="FF33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sp>
        <p:nvSpPr>
          <p:cNvPr id="99333" name="Text Box 5"/>
          <p:cNvSpPr txBox="1">
            <a:spLocks noChangeArrowheads="1"/>
          </p:cNvSpPr>
          <p:nvPr/>
        </p:nvSpPr>
        <p:spPr bwMode="auto">
          <a:xfrm>
            <a:off x="0" y="6524625"/>
            <a:ext cx="630078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BE">
                <a:solidFill>
                  <a:schemeClr val="bg1"/>
                </a:solidFill>
              </a:rPr>
              <a:t>HFDSTK 2 – VOORSTELLING VAN GI</a:t>
            </a:r>
            <a:endParaRPr lang="nl-NL">
              <a:solidFill>
                <a:schemeClr val="bg1"/>
              </a:solidFill>
            </a:endParaRPr>
          </a:p>
        </p:txBody>
      </p:sp>
      <p:sp>
        <p:nvSpPr>
          <p:cNvPr id="99334" name="Text Box 6"/>
          <p:cNvSpPr txBox="1">
            <a:spLocks noChangeArrowheads="1"/>
          </p:cNvSpPr>
          <p:nvPr/>
        </p:nvSpPr>
        <p:spPr bwMode="auto">
          <a:xfrm>
            <a:off x="755650" y="1484313"/>
            <a:ext cx="76327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BE" sz="2400" i="1">
                <a:solidFill>
                  <a:srgbClr val="FF6600"/>
                </a:solidFill>
              </a:rPr>
              <a:t>Kwantitatieve uitdrukking van ruimtelijke auto-correlatie</a:t>
            </a:r>
            <a:endParaRPr lang="nl-NL" sz="2400" i="1">
              <a:solidFill>
                <a:srgbClr val="FF6600"/>
              </a:solidFill>
            </a:endParaRPr>
          </a:p>
        </p:txBody>
      </p:sp>
      <p:pic>
        <p:nvPicPr>
          <p:cNvPr id="99338" name="Picture 10" descr="fig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00113" y="1989138"/>
            <a:ext cx="3086100" cy="4032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99339" name="Picture 11" descr="table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067175" y="2997200"/>
            <a:ext cx="4824413" cy="3006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99340" name="Text Box 12"/>
          <p:cNvSpPr txBox="1">
            <a:spLocks noChangeArrowheads="1"/>
          </p:cNvSpPr>
          <p:nvPr/>
        </p:nvSpPr>
        <p:spPr bwMode="auto">
          <a:xfrm>
            <a:off x="4427538" y="2133600"/>
            <a:ext cx="4176712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BE"/>
              <a:t>Aaneensluitend = 1; niet aaneensluitend = 0</a:t>
            </a:r>
            <a:endParaRPr lang="nl-NL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FDBB2-009A-4DA4-BBD7-CF8D50FFFF03}" type="slidenum">
              <a:rPr lang="nl-NL"/>
              <a:pPr/>
              <a:t>63</a:t>
            </a:fld>
            <a:endParaRPr lang="nl-NL"/>
          </a:p>
        </p:txBody>
      </p:sp>
      <p:sp>
        <p:nvSpPr>
          <p:cNvPr id="76802" name="Rectangle 2"/>
          <p:cNvSpPr>
            <a:spLocks noChangeArrowheads="1"/>
          </p:cNvSpPr>
          <p:nvPr/>
        </p:nvSpPr>
        <p:spPr bwMode="auto">
          <a:xfrm>
            <a:off x="0" y="0"/>
            <a:ext cx="9144000" cy="1196975"/>
          </a:xfrm>
          <a:prstGeom prst="rect">
            <a:avLst/>
          </a:prstGeom>
          <a:gradFill rotWithShape="1">
            <a:gsLst>
              <a:gs pos="0">
                <a:schemeClr val="bg2">
                  <a:gamma/>
                  <a:shade val="46275"/>
                  <a:invGamma/>
                </a:schemeClr>
              </a:gs>
              <a:gs pos="100000">
                <a:schemeClr val="bg2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pic>
        <p:nvPicPr>
          <p:cNvPr id="76803" name="Picture 3" descr="earth-640x480-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47813" cy="116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76804" name="Rectangle 4"/>
          <p:cNvSpPr>
            <a:spLocks noChangeArrowheads="1"/>
          </p:cNvSpPr>
          <p:nvPr/>
        </p:nvSpPr>
        <p:spPr bwMode="auto">
          <a:xfrm>
            <a:off x="0" y="6524625"/>
            <a:ext cx="6372225" cy="333375"/>
          </a:xfrm>
          <a:prstGeom prst="rect">
            <a:avLst/>
          </a:prstGeom>
          <a:solidFill>
            <a:srgbClr val="FF33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sp>
        <p:nvSpPr>
          <p:cNvPr id="76805" name="Text Box 5"/>
          <p:cNvSpPr txBox="1">
            <a:spLocks noChangeArrowheads="1"/>
          </p:cNvSpPr>
          <p:nvPr/>
        </p:nvSpPr>
        <p:spPr bwMode="auto">
          <a:xfrm>
            <a:off x="0" y="6524625"/>
            <a:ext cx="630078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BE">
                <a:solidFill>
                  <a:schemeClr val="bg1"/>
                </a:solidFill>
              </a:rPr>
              <a:t>HFDSTK 2 – VOORSTELLING VAN GI</a:t>
            </a:r>
            <a:endParaRPr lang="nl-NL">
              <a:solidFill>
                <a:schemeClr val="bg1"/>
              </a:solidFill>
            </a:endParaRPr>
          </a:p>
        </p:txBody>
      </p:sp>
      <p:sp>
        <p:nvSpPr>
          <p:cNvPr id="76806" name="Text Box 6"/>
          <p:cNvSpPr txBox="1">
            <a:spLocks noChangeArrowheads="1"/>
          </p:cNvSpPr>
          <p:nvPr/>
        </p:nvSpPr>
        <p:spPr bwMode="auto">
          <a:xfrm>
            <a:off x="755650" y="1484313"/>
            <a:ext cx="76327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BE" sz="2400" i="1">
                <a:solidFill>
                  <a:srgbClr val="FF6600"/>
                </a:solidFill>
              </a:rPr>
              <a:t>Kwantitatieve uitdrukking van ruimtelijke auto-correlatie</a:t>
            </a:r>
            <a:endParaRPr lang="nl-NL" sz="2400" i="1">
              <a:solidFill>
                <a:srgbClr val="FF6600"/>
              </a:solidFill>
            </a:endParaRPr>
          </a:p>
        </p:txBody>
      </p:sp>
      <p:sp>
        <p:nvSpPr>
          <p:cNvPr id="76807" name="Text Box 7"/>
          <p:cNvSpPr txBox="1">
            <a:spLocks noChangeArrowheads="1"/>
          </p:cNvSpPr>
          <p:nvPr/>
        </p:nvSpPr>
        <p:spPr bwMode="auto">
          <a:xfrm>
            <a:off x="1476375" y="2205038"/>
            <a:ext cx="7488238" cy="3268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10000"/>
              </a:spcBef>
              <a:buFontTx/>
              <a:buBlip>
                <a:blip r:embed="rId4"/>
              </a:buBlip>
            </a:pPr>
            <a:r>
              <a:rPr lang="fr-BE" sz="2400"/>
              <a:t>Regressie-analyse</a:t>
            </a:r>
          </a:p>
          <a:p>
            <a:pPr lvl="1">
              <a:spcBef>
                <a:spcPct val="10000"/>
              </a:spcBef>
              <a:buFontTx/>
              <a:buChar char="-"/>
            </a:pPr>
            <a:r>
              <a:rPr lang="fr-BE" sz="2400"/>
              <a:t> </a:t>
            </a:r>
            <a:r>
              <a:rPr lang="fr-BE" sz="2400" i="1"/>
              <a:t>Y = f(X</a:t>
            </a:r>
            <a:r>
              <a:rPr lang="fr-BE" sz="2400" i="1" baseline="-25000"/>
              <a:t>1</a:t>
            </a:r>
            <a:r>
              <a:rPr lang="fr-BE" sz="2400" i="1"/>
              <a:t>, X</a:t>
            </a:r>
            <a:r>
              <a:rPr lang="fr-BE" sz="2400" i="1" baseline="-25000"/>
              <a:t>2</a:t>
            </a:r>
            <a:r>
              <a:rPr lang="fr-BE" sz="2400" i="1"/>
              <a:t>, X</a:t>
            </a:r>
            <a:r>
              <a:rPr lang="fr-BE" sz="2400" i="1" baseline="-25000"/>
              <a:t>3</a:t>
            </a:r>
            <a:r>
              <a:rPr lang="fr-BE" sz="2400" i="1"/>
              <a:t>,….X</a:t>
            </a:r>
            <a:r>
              <a:rPr lang="fr-BE" sz="2400" i="1" baseline="-25000"/>
              <a:t>K</a:t>
            </a:r>
            <a:r>
              <a:rPr lang="fr-BE" sz="2400" i="1"/>
              <a:t>)</a:t>
            </a:r>
          </a:p>
          <a:p>
            <a:pPr lvl="1">
              <a:spcBef>
                <a:spcPct val="10000"/>
              </a:spcBef>
              <a:buFontTx/>
              <a:buChar char="-"/>
            </a:pPr>
            <a:r>
              <a:rPr lang="fr-BE" sz="2400" i="1"/>
              <a:t> Y = f(X</a:t>
            </a:r>
            <a:r>
              <a:rPr lang="fr-BE" sz="2400" i="1" baseline="-25000"/>
              <a:t>1</a:t>
            </a:r>
            <a:r>
              <a:rPr lang="fr-BE" sz="2400" i="1"/>
              <a:t>, X</a:t>
            </a:r>
            <a:r>
              <a:rPr lang="fr-BE" sz="2400" i="1" baseline="-25000"/>
              <a:t>2</a:t>
            </a:r>
            <a:r>
              <a:rPr lang="fr-BE" sz="2400" i="1"/>
              <a:t>, X</a:t>
            </a:r>
            <a:r>
              <a:rPr lang="fr-BE" sz="2400" i="1" baseline="-25000"/>
              <a:t>3</a:t>
            </a:r>
            <a:r>
              <a:rPr lang="fr-BE" sz="2400" i="1"/>
              <a:t>,….X</a:t>
            </a:r>
            <a:r>
              <a:rPr lang="fr-BE" sz="2400" i="1" baseline="-25000"/>
              <a:t>K</a:t>
            </a:r>
            <a:r>
              <a:rPr lang="fr-BE" sz="2400" i="1"/>
              <a:t>) + </a:t>
            </a:r>
            <a:r>
              <a:rPr lang="el-GR" sz="2400" i="1">
                <a:cs typeface="Arial" pitchFamily="34" charset="0"/>
              </a:rPr>
              <a:t>ε</a:t>
            </a:r>
            <a:endParaRPr lang="fr-BE" sz="2400" i="1">
              <a:cs typeface="Arial" pitchFamily="34" charset="0"/>
            </a:endParaRPr>
          </a:p>
          <a:p>
            <a:pPr lvl="1">
              <a:spcBef>
                <a:spcPct val="10000"/>
              </a:spcBef>
              <a:buFontTx/>
              <a:buChar char="-"/>
            </a:pPr>
            <a:r>
              <a:rPr lang="fr-BE" sz="2400" i="1">
                <a:cs typeface="Arial" pitchFamily="34" charset="0"/>
              </a:rPr>
              <a:t> Y = </a:t>
            </a:r>
            <a:r>
              <a:rPr lang="fr-BE" sz="2400" i="1"/>
              <a:t>f(X</a:t>
            </a:r>
            <a:r>
              <a:rPr lang="fr-BE" sz="2400" i="1" baseline="-25000"/>
              <a:t>i1</a:t>
            </a:r>
            <a:r>
              <a:rPr lang="fr-BE" sz="2400" i="1"/>
              <a:t>, X</a:t>
            </a:r>
            <a:r>
              <a:rPr lang="fr-BE" sz="2400" i="1" baseline="-25000"/>
              <a:t>i2</a:t>
            </a:r>
            <a:r>
              <a:rPr lang="fr-BE" sz="2400" i="1"/>
              <a:t>, X</a:t>
            </a:r>
            <a:r>
              <a:rPr lang="fr-BE" sz="2400" i="1" baseline="-25000"/>
              <a:t>i3</a:t>
            </a:r>
            <a:r>
              <a:rPr lang="fr-BE" sz="2400" i="1"/>
              <a:t>,….X</a:t>
            </a:r>
            <a:r>
              <a:rPr lang="fr-BE" sz="2400" i="1" baseline="-25000"/>
              <a:t>iK</a:t>
            </a:r>
            <a:r>
              <a:rPr lang="fr-BE" sz="2400" i="1"/>
              <a:t>) + </a:t>
            </a:r>
            <a:r>
              <a:rPr lang="el-GR" sz="2400" i="1"/>
              <a:t>ε</a:t>
            </a:r>
            <a:r>
              <a:rPr lang="fr-BE" sz="2400" i="1" baseline="-25000"/>
              <a:t>i</a:t>
            </a:r>
          </a:p>
          <a:p>
            <a:pPr lvl="1">
              <a:spcBef>
                <a:spcPct val="10000"/>
              </a:spcBef>
              <a:buFontTx/>
              <a:buChar char="-"/>
            </a:pPr>
            <a:r>
              <a:rPr lang="fr-BE" sz="2400" i="1"/>
              <a:t> Y = b</a:t>
            </a:r>
            <a:r>
              <a:rPr lang="fr-BE" sz="2400" i="1" baseline="-25000"/>
              <a:t>0</a:t>
            </a:r>
            <a:r>
              <a:rPr lang="fr-BE" sz="2400" i="1"/>
              <a:t> + b</a:t>
            </a:r>
            <a:r>
              <a:rPr lang="fr-BE" sz="2400" i="1" baseline="-25000"/>
              <a:t>1</a:t>
            </a:r>
            <a:r>
              <a:rPr lang="fr-BE" sz="2400" i="1"/>
              <a:t>X</a:t>
            </a:r>
            <a:r>
              <a:rPr lang="fr-BE" sz="2400" i="1" baseline="-25000"/>
              <a:t>i1</a:t>
            </a:r>
            <a:r>
              <a:rPr lang="fr-BE" sz="2400" i="1"/>
              <a:t> + b</a:t>
            </a:r>
            <a:r>
              <a:rPr lang="fr-BE" sz="2400" i="1" baseline="-25000"/>
              <a:t>2</a:t>
            </a:r>
            <a:r>
              <a:rPr lang="fr-BE" sz="2400" i="1"/>
              <a:t>X</a:t>
            </a:r>
            <a:r>
              <a:rPr lang="fr-BE" sz="2400" i="1" baseline="-25000"/>
              <a:t>i2</a:t>
            </a:r>
            <a:r>
              <a:rPr lang="fr-BE" sz="2400" i="1"/>
              <a:t> + b</a:t>
            </a:r>
            <a:r>
              <a:rPr lang="fr-BE" sz="2400" i="1" baseline="-25000"/>
              <a:t>3</a:t>
            </a:r>
            <a:r>
              <a:rPr lang="fr-BE" sz="2400" i="1"/>
              <a:t>X</a:t>
            </a:r>
            <a:r>
              <a:rPr lang="fr-BE" sz="2400" i="1" baseline="-25000"/>
              <a:t>i3</a:t>
            </a:r>
            <a:r>
              <a:rPr lang="fr-BE" sz="2400" i="1"/>
              <a:t> +…b</a:t>
            </a:r>
            <a:r>
              <a:rPr lang="fr-BE" sz="2400" i="1" baseline="-25000"/>
              <a:t>K</a:t>
            </a:r>
            <a:r>
              <a:rPr lang="fr-BE" sz="2400" i="1"/>
              <a:t>X</a:t>
            </a:r>
            <a:r>
              <a:rPr lang="fr-BE" sz="2400" i="1" baseline="-25000"/>
              <a:t>iK</a:t>
            </a:r>
            <a:r>
              <a:rPr lang="fr-BE" sz="2400" i="1"/>
              <a:t> + </a:t>
            </a:r>
            <a:r>
              <a:rPr lang="el-GR" sz="2400" i="1"/>
              <a:t>ε</a:t>
            </a:r>
            <a:r>
              <a:rPr lang="fr-BE" sz="2400" i="1" baseline="-25000"/>
              <a:t>i</a:t>
            </a:r>
            <a:endParaRPr lang="el-GR" sz="2400" i="1" baseline="-25000">
              <a:cs typeface="Arial" pitchFamily="34" charset="0"/>
            </a:endParaRPr>
          </a:p>
          <a:p>
            <a:pPr>
              <a:spcBef>
                <a:spcPct val="10000"/>
              </a:spcBef>
              <a:buFontTx/>
              <a:buBlip>
                <a:blip r:embed="rId4"/>
              </a:buBlip>
            </a:pPr>
            <a:r>
              <a:rPr lang="fr-BE" sz="2400"/>
              <a:t>Keuze van het teken</a:t>
            </a:r>
          </a:p>
          <a:p>
            <a:pPr>
              <a:spcBef>
                <a:spcPct val="10000"/>
              </a:spcBef>
              <a:buFontTx/>
              <a:buBlip>
                <a:blip r:embed="rId4"/>
              </a:buBlip>
            </a:pPr>
            <a:r>
              <a:rPr lang="fr-BE" sz="2400"/>
              <a:t>Niet alle relaties zijn lineair</a:t>
            </a:r>
          </a:p>
          <a:p>
            <a:pPr>
              <a:spcBef>
                <a:spcPct val="10000"/>
              </a:spcBef>
              <a:buFontTx/>
              <a:buBlip>
                <a:blip r:embed="rId4"/>
              </a:buBlip>
            </a:pPr>
            <a:r>
              <a:rPr lang="fr-BE" sz="2400"/>
              <a:t>Opletten voor multicollineariteit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AE35F1-D1ED-46E9-B702-EAAE4495CE9B}" type="slidenum">
              <a:rPr lang="nl-NL"/>
              <a:pPr/>
              <a:t>64</a:t>
            </a:fld>
            <a:endParaRPr lang="nl-NL"/>
          </a:p>
        </p:txBody>
      </p:sp>
      <p:sp>
        <p:nvSpPr>
          <p:cNvPr id="100354" name="Rectangle 2"/>
          <p:cNvSpPr>
            <a:spLocks noChangeArrowheads="1"/>
          </p:cNvSpPr>
          <p:nvPr/>
        </p:nvSpPr>
        <p:spPr bwMode="auto">
          <a:xfrm>
            <a:off x="0" y="0"/>
            <a:ext cx="9144000" cy="1196975"/>
          </a:xfrm>
          <a:prstGeom prst="rect">
            <a:avLst/>
          </a:prstGeom>
          <a:gradFill rotWithShape="1">
            <a:gsLst>
              <a:gs pos="0">
                <a:schemeClr val="bg2">
                  <a:gamma/>
                  <a:shade val="46275"/>
                  <a:invGamma/>
                </a:schemeClr>
              </a:gs>
              <a:gs pos="100000">
                <a:schemeClr val="bg2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pic>
        <p:nvPicPr>
          <p:cNvPr id="100355" name="Picture 3" descr="earth-640x480-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47813" cy="116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00356" name="Rectangle 4"/>
          <p:cNvSpPr>
            <a:spLocks noChangeArrowheads="1"/>
          </p:cNvSpPr>
          <p:nvPr/>
        </p:nvSpPr>
        <p:spPr bwMode="auto">
          <a:xfrm>
            <a:off x="0" y="6524625"/>
            <a:ext cx="6372225" cy="333375"/>
          </a:xfrm>
          <a:prstGeom prst="rect">
            <a:avLst/>
          </a:prstGeom>
          <a:solidFill>
            <a:srgbClr val="FF33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sp>
        <p:nvSpPr>
          <p:cNvPr id="100357" name="Text Box 5"/>
          <p:cNvSpPr txBox="1">
            <a:spLocks noChangeArrowheads="1"/>
          </p:cNvSpPr>
          <p:nvPr/>
        </p:nvSpPr>
        <p:spPr bwMode="auto">
          <a:xfrm>
            <a:off x="0" y="6524625"/>
            <a:ext cx="630078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BE">
                <a:solidFill>
                  <a:schemeClr val="bg1"/>
                </a:solidFill>
              </a:rPr>
              <a:t>HFDSTK 2 – VOORSTELLING VAN GI</a:t>
            </a:r>
            <a:endParaRPr lang="nl-NL">
              <a:solidFill>
                <a:schemeClr val="bg1"/>
              </a:solidFill>
            </a:endParaRPr>
          </a:p>
        </p:txBody>
      </p:sp>
      <p:sp>
        <p:nvSpPr>
          <p:cNvPr id="100358" name="Text Box 6"/>
          <p:cNvSpPr txBox="1">
            <a:spLocks noChangeArrowheads="1"/>
          </p:cNvSpPr>
          <p:nvPr/>
        </p:nvSpPr>
        <p:spPr bwMode="auto">
          <a:xfrm>
            <a:off x="755650" y="1484313"/>
            <a:ext cx="76327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BE" sz="2400" i="1">
                <a:solidFill>
                  <a:srgbClr val="FF6600"/>
                </a:solidFill>
              </a:rPr>
              <a:t>Kwantitatieve uitdrukking van ruimtelijke auto-correlatie</a:t>
            </a:r>
            <a:endParaRPr lang="nl-NL" sz="2400" i="1">
              <a:solidFill>
                <a:srgbClr val="FF6600"/>
              </a:solidFill>
            </a:endParaRPr>
          </a:p>
        </p:txBody>
      </p:sp>
      <p:pic>
        <p:nvPicPr>
          <p:cNvPr id="100360" name="Picture 8" descr="fig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68313" y="2852738"/>
            <a:ext cx="4535487" cy="2927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0361" name="Picture 9" descr="fig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111875" y="1916113"/>
            <a:ext cx="3032125" cy="4941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7244A-C4AF-4E9B-A0CA-375C62827973}" type="slidenum">
              <a:rPr lang="nl-NL"/>
              <a:pPr/>
              <a:t>65</a:t>
            </a:fld>
            <a:endParaRPr lang="nl-NL"/>
          </a:p>
        </p:txBody>
      </p:sp>
      <p:sp>
        <p:nvSpPr>
          <p:cNvPr id="101378" name="Rectangle 2"/>
          <p:cNvSpPr>
            <a:spLocks noChangeArrowheads="1"/>
          </p:cNvSpPr>
          <p:nvPr/>
        </p:nvSpPr>
        <p:spPr bwMode="auto">
          <a:xfrm>
            <a:off x="0" y="0"/>
            <a:ext cx="9144000" cy="1196975"/>
          </a:xfrm>
          <a:prstGeom prst="rect">
            <a:avLst/>
          </a:prstGeom>
          <a:gradFill rotWithShape="1">
            <a:gsLst>
              <a:gs pos="0">
                <a:schemeClr val="bg2">
                  <a:gamma/>
                  <a:shade val="46275"/>
                  <a:invGamma/>
                </a:schemeClr>
              </a:gs>
              <a:gs pos="100000">
                <a:schemeClr val="bg2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pic>
        <p:nvPicPr>
          <p:cNvPr id="101379" name="Picture 3" descr="earth-640x480-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47813" cy="116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01380" name="Rectangle 4"/>
          <p:cNvSpPr>
            <a:spLocks noChangeArrowheads="1"/>
          </p:cNvSpPr>
          <p:nvPr/>
        </p:nvSpPr>
        <p:spPr bwMode="auto">
          <a:xfrm>
            <a:off x="0" y="6524625"/>
            <a:ext cx="6372225" cy="333375"/>
          </a:xfrm>
          <a:prstGeom prst="rect">
            <a:avLst/>
          </a:prstGeom>
          <a:solidFill>
            <a:srgbClr val="FF33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sp>
        <p:nvSpPr>
          <p:cNvPr id="101381" name="Text Box 5"/>
          <p:cNvSpPr txBox="1">
            <a:spLocks noChangeArrowheads="1"/>
          </p:cNvSpPr>
          <p:nvPr/>
        </p:nvSpPr>
        <p:spPr bwMode="auto">
          <a:xfrm>
            <a:off x="0" y="6524625"/>
            <a:ext cx="630078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BE">
                <a:solidFill>
                  <a:schemeClr val="bg1"/>
                </a:solidFill>
              </a:rPr>
              <a:t>HFDSTK 2 – VOORSTELLING VAN GI</a:t>
            </a:r>
            <a:endParaRPr lang="nl-NL">
              <a:solidFill>
                <a:schemeClr val="bg1"/>
              </a:solidFill>
            </a:endParaRPr>
          </a:p>
        </p:txBody>
      </p:sp>
      <p:sp>
        <p:nvSpPr>
          <p:cNvPr id="101382" name="Text Box 6"/>
          <p:cNvSpPr txBox="1">
            <a:spLocks noChangeArrowheads="1"/>
          </p:cNvSpPr>
          <p:nvPr/>
        </p:nvSpPr>
        <p:spPr bwMode="auto">
          <a:xfrm>
            <a:off x="755650" y="1484313"/>
            <a:ext cx="76327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BE" sz="2400" i="1">
                <a:solidFill>
                  <a:srgbClr val="FF6600"/>
                </a:solidFill>
              </a:rPr>
              <a:t>Kwantitatieve uitdrukking van ruimtelijke auto-correlatie</a:t>
            </a:r>
            <a:endParaRPr lang="nl-NL" sz="2400" i="1">
              <a:solidFill>
                <a:srgbClr val="FF6600"/>
              </a:solidFill>
            </a:endParaRPr>
          </a:p>
        </p:txBody>
      </p:sp>
      <p:pic>
        <p:nvPicPr>
          <p:cNvPr id="101385" name="Picture 9" descr="fig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763713" y="2060575"/>
            <a:ext cx="5400675" cy="4233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277D4-BF3C-4417-8717-EBFE12716FE4}" type="slidenum">
              <a:rPr lang="nl-NL"/>
              <a:pPr/>
              <a:t>7</a:t>
            </a:fld>
            <a:endParaRPr lang="nl-NL"/>
          </a:p>
        </p:txBody>
      </p:sp>
      <p:sp>
        <p:nvSpPr>
          <p:cNvPr id="78850" name="Rectangle 2"/>
          <p:cNvSpPr>
            <a:spLocks noChangeArrowheads="1"/>
          </p:cNvSpPr>
          <p:nvPr/>
        </p:nvSpPr>
        <p:spPr bwMode="auto">
          <a:xfrm>
            <a:off x="0" y="0"/>
            <a:ext cx="9144000" cy="1196975"/>
          </a:xfrm>
          <a:prstGeom prst="rect">
            <a:avLst/>
          </a:prstGeom>
          <a:gradFill rotWithShape="1">
            <a:gsLst>
              <a:gs pos="0">
                <a:schemeClr val="bg2">
                  <a:gamma/>
                  <a:shade val="46275"/>
                  <a:invGamma/>
                </a:schemeClr>
              </a:gs>
              <a:gs pos="100000">
                <a:schemeClr val="bg2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pic>
        <p:nvPicPr>
          <p:cNvPr id="78851" name="Picture 3" descr="earth-640x480-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47813" cy="116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78852" name="Rectangle 4"/>
          <p:cNvSpPr>
            <a:spLocks noChangeArrowheads="1"/>
          </p:cNvSpPr>
          <p:nvPr/>
        </p:nvSpPr>
        <p:spPr bwMode="auto">
          <a:xfrm>
            <a:off x="0" y="6524625"/>
            <a:ext cx="6372225" cy="333375"/>
          </a:xfrm>
          <a:prstGeom prst="rect">
            <a:avLst/>
          </a:prstGeom>
          <a:solidFill>
            <a:srgbClr val="FF33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sp>
        <p:nvSpPr>
          <p:cNvPr id="78853" name="Text Box 5"/>
          <p:cNvSpPr txBox="1">
            <a:spLocks noChangeArrowheads="1"/>
          </p:cNvSpPr>
          <p:nvPr/>
        </p:nvSpPr>
        <p:spPr bwMode="auto">
          <a:xfrm>
            <a:off x="1476375" y="2205038"/>
            <a:ext cx="7127875" cy="279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10000"/>
              </a:spcBef>
              <a:buFontTx/>
              <a:buBlip>
                <a:blip r:embed="rId3"/>
              </a:buBlip>
            </a:pPr>
            <a:r>
              <a:rPr lang="fr-BE" sz="2400"/>
              <a:t>Representations gebeuren in </a:t>
            </a:r>
          </a:p>
          <a:p>
            <a:pPr lvl="1">
              <a:spcBef>
                <a:spcPct val="10000"/>
              </a:spcBef>
            </a:pPr>
            <a:r>
              <a:rPr lang="fr-BE" sz="2400"/>
              <a:t>-onze geest (beelden, geluid)</a:t>
            </a:r>
          </a:p>
          <a:p>
            <a:pPr lvl="1">
              <a:spcBef>
                <a:spcPct val="10000"/>
              </a:spcBef>
            </a:pPr>
            <a:r>
              <a:rPr lang="fr-BE" sz="2400"/>
              <a:t>-foto’s</a:t>
            </a:r>
          </a:p>
          <a:p>
            <a:pPr lvl="1">
              <a:spcBef>
                <a:spcPct val="10000"/>
              </a:spcBef>
            </a:pPr>
            <a:r>
              <a:rPr lang="fr-BE" sz="2400"/>
              <a:t>-gesproken beschrijvingen en tekst (reisdagboeken)</a:t>
            </a:r>
          </a:p>
          <a:p>
            <a:pPr lvl="1">
              <a:spcBef>
                <a:spcPct val="10000"/>
              </a:spcBef>
            </a:pPr>
            <a:r>
              <a:rPr lang="fr-BE" sz="2400"/>
              <a:t>-de getallen afkomstig van metingen zoals temperatuur</a:t>
            </a:r>
          </a:p>
        </p:txBody>
      </p:sp>
      <p:sp>
        <p:nvSpPr>
          <p:cNvPr id="78854" name="Text Box 6"/>
          <p:cNvSpPr txBox="1">
            <a:spLocks noChangeArrowheads="1"/>
          </p:cNvSpPr>
          <p:nvPr/>
        </p:nvSpPr>
        <p:spPr bwMode="auto">
          <a:xfrm>
            <a:off x="755650" y="1484313"/>
            <a:ext cx="6553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BE" sz="2400" i="1">
                <a:solidFill>
                  <a:srgbClr val="FF6600"/>
                </a:solidFill>
              </a:rPr>
              <a:t>Waarnemingen van onze omgeving</a:t>
            </a:r>
            <a:endParaRPr lang="nl-NL" sz="2400" i="1">
              <a:solidFill>
                <a:srgbClr val="FF6600"/>
              </a:solidFill>
            </a:endParaRPr>
          </a:p>
        </p:txBody>
      </p:sp>
      <p:sp>
        <p:nvSpPr>
          <p:cNvPr id="78855" name="Text Box 7"/>
          <p:cNvSpPr txBox="1">
            <a:spLocks noChangeArrowheads="1"/>
          </p:cNvSpPr>
          <p:nvPr/>
        </p:nvSpPr>
        <p:spPr bwMode="auto">
          <a:xfrm>
            <a:off x="0" y="6524625"/>
            <a:ext cx="630078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BE">
                <a:solidFill>
                  <a:schemeClr val="bg1"/>
                </a:solidFill>
              </a:rPr>
              <a:t>HFDSTK 2 – VOORSTELLING VAN GI</a:t>
            </a:r>
            <a:endParaRPr lang="nl-NL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C942F-0059-4202-96D9-710B96A4552F}" type="slidenum">
              <a:rPr lang="nl-NL"/>
              <a:pPr/>
              <a:t>8</a:t>
            </a:fld>
            <a:endParaRPr lang="nl-NL"/>
          </a:p>
        </p:txBody>
      </p:sp>
      <p:sp>
        <p:nvSpPr>
          <p:cNvPr id="38914" name="Rectangle 2"/>
          <p:cNvSpPr>
            <a:spLocks noChangeArrowheads="1"/>
          </p:cNvSpPr>
          <p:nvPr/>
        </p:nvSpPr>
        <p:spPr bwMode="auto">
          <a:xfrm>
            <a:off x="0" y="0"/>
            <a:ext cx="9144000" cy="1196975"/>
          </a:xfrm>
          <a:prstGeom prst="rect">
            <a:avLst/>
          </a:prstGeom>
          <a:gradFill rotWithShape="1">
            <a:gsLst>
              <a:gs pos="0">
                <a:schemeClr val="bg2">
                  <a:gamma/>
                  <a:shade val="46275"/>
                  <a:invGamma/>
                </a:schemeClr>
              </a:gs>
              <a:gs pos="100000">
                <a:schemeClr val="bg2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pic>
        <p:nvPicPr>
          <p:cNvPr id="38915" name="Picture 3" descr="earth-640x480-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47813" cy="116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8916" name="Rectangle 4"/>
          <p:cNvSpPr>
            <a:spLocks noChangeArrowheads="1"/>
          </p:cNvSpPr>
          <p:nvPr/>
        </p:nvSpPr>
        <p:spPr bwMode="auto">
          <a:xfrm>
            <a:off x="0" y="6524625"/>
            <a:ext cx="6372225" cy="333375"/>
          </a:xfrm>
          <a:prstGeom prst="rect">
            <a:avLst/>
          </a:prstGeom>
          <a:solidFill>
            <a:srgbClr val="FF33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sp>
        <p:nvSpPr>
          <p:cNvPr id="38917" name="Text Box 5"/>
          <p:cNvSpPr txBox="1">
            <a:spLocks noChangeArrowheads="1"/>
          </p:cNvSpPr>
          <p:nvPr/>
        </p:nvSpPr>
        <p:spPr bwMode="auto">
          <a:xfrm>
            <a:off x="1476375" y="2205038"/>
            <a:ext cx="7127875" cy="2830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10000"/>
              </a:spcBef>
              <a:buFontTx/>
              <a:buBlip>
                <a:blip r:embed="rId3"/>
              </a:buBlip>
            </a:pPr>
            <a:r>
              <a:rPr lang="fr-BE" sz="2400"/>
              <a:t>Gebruiken slechts twee waarden: </a:t>
            </a:r>
            <a:r>
              <a:rPr lang="fr-BE" sz="2400">
                <a:solidFill>
                  <a:srgbClr val="FF3300"/>
                </a:solidFill>
              </a:rPr>
              <a:t>0, 1</a:t>
            </a:r>
          </a:p>
          <a:p>
            <a:pPr>
              <a:spcBef>
                <a:spcPct val="10000"/>
              </a:spcBef>
              <a:buFontTx/>
              <a:buBlip>
                <a:blip r:embed="rId3"/>
              </a:buBlip>
            </a:pPr>
            <a:r>
              <a:rPr lang="fr-BE" sz="2400"/>
              <a:t>Verschillende standaarden laten toe om verschillende types informatie te coderen</a:t>
            </a:r>
          </a:p>
          <a:p>
            <a:pPr lvl="1">
              <a:spcBef>
                <a:spcPct val="10000"/>
              </a:spcBef>
            </a:pPr>
            <a:r>
              <a:rPr lang="fr-BE" sz="2400"/>
              <a:t>-MP3 voor muziek</a:t>
            </a:r>
          </a:p>
          <a:p>
            <a:pPr lvl="1">
              <a:spcBef>
                <a:spcPct val="10000"/>
              </a:spcBef>
            </a:pPr>
            <a:r>
              <a:rPr lang="fr-BE" sz="2400"/>
              <a:t>-JPEG voor beelden</a:t>
            </a:r>
          </a:p>
          <a:p>
            <a:pPr lvl="1">
              <a:spcBef>
                <a:spcPct val="10000"/>
              </a:spcBef>
            </a:pPr>
            <a:r>
              <a:rPr lang="fr-BE" sz="2400"/>
              <a:t>-ASCII voor tekst</a:t>
            </a:r>
          </a:p>
          <a:p>
            <a:pPr lvl="1">
              <a:spcBef>
                <a:spcPct val="10000"/>
              </a:spcBef>
            </a:pPr>
            <a:r>
              <a:rPr lang="fr-BE" sz="2400"/>
              <a:t>-GIS steunt op eigen standaarden</a:t>
            </a:r>
          </a:p>
        </p:txBody>
      </p:sp>
      <p:sp>
        <p:nvSpPr>
          <p:cNvPr id="38919" name="Text Box 7"/>
          <p:cNvSpPr txBox="1">
            <a:spLocks noChangeArrowheads="1"/>
          </p:cNvSpPr>
          <p:nvPr/>
        </p:nvSpPr>
        <p:spPr bwMode="auto">
          <a:xfrm>
            <a:off x="755650" y="1484313"/>
            <a:ext cx="6553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BE" sz="2400" i="1">
                <a:solidFill>
                  <a:srgbClr val="FF6600"/>
                </a:solidFill>
              </a:rPr>
              <a:t>Digitale voorstellingen (‘representations’)</a:t>
            </a:r>
            <a:endParaRPr lang="nl-NL" sz="2400" i="1">
              <a:solidFill>
                <a:srgbClr val="FF6600"/>
              </a:solidFill>
            </a:endParaRPr>
          </a:p>
        </p:txBody>
      </p:sp>
      <p:sp>
        <p:nvSpPr>
          <p:cNvPr id="38920" name="Text Box 8"/>
          <p:cNvSpPr txBox="1">
            <a:spLocks noChangeArrowheads="1"/>
          </p:cNvSpPr>
          <p:nvPr/>
        </p:nvSpPr>
        <p:spPr bwMode="auto">
          <a:xfrm>
            <a:off x="0" y="6524625"/>
            <a:ext cx="630078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BE">
                <a:solidFill>
                  <a:schemeClr val="bg1"/>
                </a:solidFill>
              </a:rPr>
              <a:t>HFDSTK 2 – VOORSTELLING VAN GI</a:t>
            </a:r>
            <a:endParaRPr lang="nl-NL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69AA5-B90F-455E-9913-9D07AC2B57AE}" type="slidenum">
              <a:rPr lang="nl-NL"/>
              <a:pPr/>
              <a:t>9</a:t>
            </a:fld>
            <a:endParaRPr lang="nl-NL"/>
          </a:p>
        </p:txBody>
      </p:sp>
      <p:sp>
        <p:nvSpPr>
          <p:cNvPr id="39938" name="Rectangle 2"/>
          <p:cNvSpPr>
            <a:spLocks noChangeArrowheads="1"/>
          </p:cNvSpPr>
          <p:nvPr/>
        </p:nvSpPr>
        <p:spPr bwMode="auto">
          <a:xfrm>
            <a:off x="0" y="0"/>
            <a:ext cx="9144000" cy="1196975"/>
          </a:xfrm>
          <a:prstGeom prst="rect">
            <a:avLst/>
          </a:prstGeom>
          <a:gradFill rotWithShape="1">
            <a:gsLst>
              <a:gs pos="0">
                <a:schemeClr val="bg2">
                  <a:gamma/>
                  <a:shade val="46275"/>
                  <a:invGamma/>
                </a:schemeClr>
              </a:gs>
              <a:gs pos="100000">
                <a:schemeClr val="bg2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pic>
        <p:nvPicPr>
          <p:cNvPr id="39939" name="Picture 3" descr="earth-640x480-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47813" cy="116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9940" name="Rectangle 4"/>
          <p:cNvSpPr>
            <a:spLocks noChangeArrowheads="1"/>
          </p:cNvSpPr>
          <p:nvPr/>
        </p:nvSpPr>
        <p:spPr bwMode="auto">
          <a:xfrm>
            <a:off x="0" y="6524625"/>
            <a:ext cx="6372225" cy="333375"/>
          </a:xfrm>
          <a:prstGeom prst="rect">
            <a:avLst/>
          </a:prstGeom>
          <a:solidFill>
            <a:srgbClr val="FF33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sp>
        <p:nvSpPr>
          <p:cNvPr id="39941" name="Text Box 5"/>
          <p:cNvSpPr txBox="1">
            <a:spLocks noChangeArrowheads="1"/>
          </p:cNvSpPr>
          <p:nvPr/>
        </p:nvSpPr>
        <p:spPr bwMode="auto">
          <a:xfrm>
            <a:off x="1476375" y="2205038"/>
            <a:ext cx="7127875" cy="3195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10000"/>
              </a:spcBef>
              <a:buFontTx/>
              <a:buBlip>
                <a:blip r:embed="rId3"/>
              </a:buBlip>
            </a:pPr>
            <a:r>
              <a:rPr lang="fr-BE" sz="2400"/>
              <a:t>Economy of scale</a:t>
            </a:r>
          </a:p>
          <a:p>
            <a:pPr lvl="1">
              <a:spcBef>
                <a:spcPct val="10000"/>
              </a:spcBef>
            </a:pPr>
            <a:r>
              <a:rPr lang="fr-BE" sz="2400"/>
              <a:t>-slechts één type van informatietechnologie voor alle types van informatie</a:t>
            </a:r>
          </a:p>
          <a:p>
            <a:pPr>
              <a:spcBef>
                <a:spcPct val="10000"/>
              </a:spcBef>
              <a:buFontTx/>
              <a:buBlip>
                <a:blip r:embed="rId3"/>
              </a:buBlip>
            </a:pPr>
            <a:r>
              <a:rPr lang="fr-BE" sz="2400"/>
              <a:t>Eenvoud</a:t>
            </a:r>
          </a:p>
          <a:p>
            <a:pPr>
              <a:spcBef>
                <a:spcPct val="10000"/>
              </a:spcBef>
              <a:buFontTx/>
              <a:buBlip>
                <a:blip r:embed="rId3"/>
              </a:buBlip>
            </a:pPr>
            <a:r>
              <a:rPr lang="fr-BE" sz="2400"/>
              <a:t>Betrouwbaarheid</a:t>
            </a:r>
          </a:p>
          <a:p>
            <a:pPr lvl="1">
              <a:spcBef>
                <a:spcPct val="10000"/>
              </a:spcBef>
            </a:pPr>
            <a:r>
              <a:rPr lang="fr-BE" sz="2400"/>
              <a:t>-weinig kans op degradatie</a:t>
            </a:r>
          </a:p>
          <a:p>
            <a:pPr>
              <a:spcBef>
                <a:spcPct val="10000"/>
              </a:spcBef>
              <a:buFontTx/>
              <a:buBlip>
                <a:blip r:embed="rId3"/>
              </a:buBlip>
            </a:pPr>
            <a:r>
              <a:rPr lang="fr-BE" sz="2400"/>
              <a:t>Makkelijk gecopieerd en verzonden (internet) aan hoge snelheid</a:t>
            </a:r>
          </a:p>
        </p:txBody>
      </p:sp>
      <p:sp>
        <p:nvSpPr>
          <p:cNvPr id="39943" name="Text Box 7"/>
          <p:cNvSpPr txBox="1">
            <a:spLocks noChangeArrowheads="1"/>
          </p:cNvSpPr>
          <p:nvPr/>
        </p:nvSpPr>
        <p:spPr bwMode="auto">
          <a:xfrm>
            <a:off x="755650" y="1484313"/>
            <a:ext cx="6553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BE" sz="2400" i="1">
                <a:solidFill>
                  <a:srgbClr val="FF6600"/>
                </a:solidFill>
              </a:rPr>
              <a:t>Waarom digitaal?</a:t>
            </a:r>
            <a:endParaRPr lang="nl-NL" sz="2400" i="1">
              <a:solidFill>
                <a:srgbClr val="FF6600"/>
              </a:solidFill>
            </a:endParaRPr>
          </a:p>
        </p:txBody>
      </p:sp>
      <p:sp>
        <p:nvSpPr>
          <p:cNvPr id="39944" name="Text Box 8"/>
          <p:cNvSpPr txBox="1">
            <a:spLocks noChangeArrowheads="1"/>
          </p:cNvSpPr>
          <p:nvPr/>
        </p:nvSpPr>
        <p:spPr bwMode="auto">
          <a:xfrm>
            <a:off x="0" y="6524625"/>
            <a:ext cx="630078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BE">
                <a:solidFill>
                  <a:schemeClr val="bg1"/>
                </a:solidFill>
              </a:rPr>
              <a:t>HFDSTK 2 – VOORSTELLING VAN GI</a:t>
            </a:r>
            <a:endParaRPr lang="nl-NL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tandaardontwerp">
  <a:themeElements>
    <a:clrScheme name="Standaardontwerp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Standaardontwerp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Standaardontwerp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ardontwerp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ardontwerp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ardontwerp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ardontwerp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ardontwerp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ardontwerp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ardontwerp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ardontwerp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ardontwerp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ardontwerp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ardontwerp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Kantoorthem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Kantoorthem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2145</Words>
  <Application>Microsoft Office PowerPoint</Application>
  <PresentationFormat>Diavoorstelling (4:3)</PresentationFormat>
  <Paragraphs>390</Paragraphs>
  <Slides>65</Slides>
  <Notes>8</Notes>
  <HiddenSlides>0</HiddenSlides>
  <MMClips>0</MMClips>
  <ScaleCrop>false</ScaleCrop>
  <HeadingPairs>
    <vt:vector size="4" baseType="variant">
      <vt:variant>
        <vt:lpstr>Thema</vt:lpstr>
      </vt:variant>
      <vt:variant>
        <vt:i4>1</vt:i4>
      </vt:variant>
      <vt:variant>
        <vt:lpstr>Diatitels</vt:lpstr>
      </vt:variant>
      <vt:variant>
        <vt:i4>65</vt:i4>
      </vt:variant>
    </vt:vector>
  </HeadingPairs>
  <TitlesOfParts>
    <vt:vector size="66" baseType="lpstr">
      <vt:lpstr>Standaardontwerp</vt:lpstr>
      <vt:lpstr>Dia 1</vt:lpstr>
      <vt:lpstr>Dia 2</vt:lpstr>
      <vt:lpstr>Dia 3</vt:lpstr>
      <vt:lpstr>Dia 4</vt:lpstr>
      <vt:lpstr>Dia 5</vt:lpstr>
      <vt:lpstr>Dia 6</vt:lpstr>
      <vt:lpstr>Dia 7</vt:lpstr>
      <vt:lpstr>Dia 8</vt:lpstr>
      <vt:lpstr>Dia 9</vt:lpstr>
      <vt:lpstr>Dia 10</vt:lpstr>
      <vt:lpstr>Dia 11</vt:lpstr>
      <vt:lpstr>Dia 12</vt:lpstr>
      <vt:lpstr>Dia 13</vt:lpstr>
      <vt:lpstr>Dia 14</vt:lpstr>
      <vt:lpstr>Dia 15</vt:lpstr>
      <vt:lpstr>Dia 16</vt:lpstr>
      <vt:lpstr>Dia 17</vt:lpstr>
      <vt:lpstr>Dia 18</vt:lpstr>
      <vt:lpstr>Dia 19</vt:lpstr>
      <vt:lpstr>Dia 20</vt:lpstr>
      <vt:lpstr>Dia 21</vt:lpstr>
      <vt:lpstr>Dia 22</vt:lpstr>
      <vt:lpstr>Dia 23</vt:lpstr>
      <vt:lpstr>Dia 24</vt:lpstr>
      <vt:lpstr>Dia 25</vt:lpstr>
      <vt:lpstr>Dia 26</vt:lpstr>
      <vt:lpstr>Dia 27</vt:lpstr>
      <vt:lpstr>Dia 28</vt:lpstr>
      <vt:lpstr>Dia 29</vt:lpstr>
      <vt:lpstr>Dia 30</vt:lpstr>
      <vt:lpstr>Dia 31</vt:lpstr>
      <vt:lpstr>Dia 32</vt:lpstr>
      <vt:lpstr>Dia 33</vt:lpstr>
      <vt:lpstr>Dia 34</vt:lpstr>
      <vt:lpstr>Dia 35</vt:lpstr>
      <vt:lpstr>Dia 36</vt:lpstr>
      <vt:lpstr>Dia 37</vt:lpstr>
      <vt:lpstr>Dia 38</vt:lpstr>
      <vt:lpstr>Dia 39</vt:lpstr>
      <vt:lpstr>Dia 40</vt:lpstr>
      <vt:lpstr>Dia 41</vt:lpstr>
      <vt:lpstr>Dia 42</vt:lpstr>
      <vt:lpstr>Dia 43</vt:lpstr>
      <vt:lpstr>Dia 44</vt:lpstr>
      <vt:lpstr>Dia 45</vt:lpstr>
      <vt:lpstr>Dia 46</vt:lpstr>
      <vt:lpstr>Dia 47</vt:lpstr>
      <vt:lpstr>Dia 48</vt:lpstr>
      <vt:lpstr>Dia 49</vt:lpstr>
      <vt:lpstr>Dia 50</vt:lpstr>
      <vt:lpstr>Dia 51</vt:lpstr>
      <vt:lpstr>Dia 52</vt:lpstr>
      <vt:lpstr>Dia 53</vt:lpstr>
      <vt:lpstr>Dia 54</vt:lpstr>
      <vt:lpstr>Dia 55</vt:lpstr>
      <vt:lpstr>Dia 56</vt:lpstr>
      <vt:lpstr>Dia 57</vt:lpstr>
      <vt:lpstr>Dia 58</vt:lpstr>
      <vt:lpstr>Dia 59</vt:lpstr>
      <vt:lpstr>Dia 60</vt:lpstr>
      <vt:lpstr>Dia 61</vt:lpstr>
      <vt:lpstr>Dia 62</vt:lpstr>
      <vt:lpstr>Dia 63</vt:lpstr>
      <vt:lpstr>Dia 64</vt:lpstr>
      <vt:lpstr>Dia 65</vt:lpstr>
    </vt:vector>
  </TitlesOfParts>
  <Company>Universiteit Antwerpen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 1</dc:title>
  <dc:creator>Universiteit Antwerpen</dc:creator>
  <cp:lastModifiedBy>Robin</cp:lastModifiedBy>
  <cp:revision>128</cp:revision>
  <dcterms:created xsi:type="dcterms:W3CDTF">2007-02-18T14:27:50Z</dcterms:created>
  <dcterms:modified xsi:type="dcterms:W3CDTF">2012-02-17T11:41:45Z</dcterms:modified>
</cp:coreProperties>
</file>